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60" r:id="rId3"/>
    <p:sldId id="261" r:id="rId4"/>
    <p:sldId id="262" r:id="rId5"/>
    <p:sldId id="263" r:id="rId6"/>
    <p:sldId id="264" r:id="rId7"/>
    <p:sldId id="265" r:id="rId8"/>
    <p:sldId id="266" r:id="rId9"/>
    <p:sldId id="267" r:id="rId10"/>
    <p:sldId id="268" r:id="rId11"/>
  </p:sldIdLst>
  <p:sldSz cx="7315200" cy="96012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8" autoAdjust="0"/>
    <p:restoredTop sz="94660"/>
  </p:normalViewPr>
  <p:slideViewPr>
    <p:cSldViewPr snapToGrid="0" showGuides="1">
      <p:cViewPr>
        <p:scale>
          <a:sx n="93" d="100"/>
          <a:sy n="93" d="100"/>
        </p:scale>
        <p:origin x="894" y="-2784"/>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571308"/>
            <a:ext cx="6217920" cy="3342640"/>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5042853"/>
            <a:ext cx="5486400" cy="2318067"/>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D675486-8B3F-4FC4-8E84-A4468F8C1F2F}" type="datetimeFigureOut">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ED72400-39DF-409E-96FB-36DF7BC70271}" type="slidenum">
              <a:rPr lang="en-US" smtClean="0"/>
              <a:t>‹#›</a:t>
            </a:fld>
            <a:endParaRPr lang="en-US" dirty="0"/>
          </a:p>
        </p:txBody>
      </p:sp>
    </p:spTree>
    <p:extLst>
      <p:ext uri="{BB962C8B-B14F-4D97-AF65-F5344CB8AC3E}">
        <p14:creationId xmlns:p14="http://schemas.microsoft.com/office/powerpoint/2010/main" val="1838982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675486-8B3F-4FC4-8E84-A4468F8C1F2F}" type="datetimeFigureOut">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ED72400-39DF-409E-96FB-36DF7BC70271}" type="slidenum">
              <a:rPr lang="en-US" smtClean="0"/>
              <a:t>‹#›</a:t>
            </a:fld>
            <a:endParaRPr lang="en-US" dirty="0"/>
          </a:p>
        </p:txBody>
      </p:sp>
    </p:spTree>
    <p:extLst>
      <p:ext uri="{BB962C8B-B14F-4D97-AF65-F5344CB8AC3E}">
        <p14:creationId xmlns:p14="http://schemas.microsoft.com/office/powerpoint/2010/main" val="3831875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511175"/>
            <a:ext cx="1577340" cy="81365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511175"/>
            <a:ext cx="4640580" cy="813657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675486-8B3F-4FC4-8E84-A4468F8C1F2F}" type="datetimeFigureOut">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ED72400-39DF-409E-96FB-36DF7BC70271}" type="slidenum">
              <a:rPr lang="en-US" smtClean="0"/>
              <a:t>‹#›</a:t>
            </a:fld>
            <a:endParaRPr lang="en-US" dirty="0"/>
          </a:p>
        </p:txBody>
      </p:sp>
    </p:spTree>
    <p:extLst>
      <p:ext uri="{BB962C8B-B14F-4D97-AF65-F5344CB8AC3E}">
        <p14:creationId xmlns:p14="http://schemas.microsoft.com/office/powerpoint/2010/main" val="3213159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D675486-8B3F-4FC4-8E84-A4468F8C1F2F}" type="datetimeFigureOut">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ED72400-39DF-409E-96FB-36DF7BC70271}" type="slidenum">
              <a:rPr lang="en-US" smtClean="0"/>
              <a:t>‹#›</a:t>
            </a:fld>
            <a:endParaRPr lang="en-US" dirty="0"/>
          </a:p>
        </p:txBody>
      </p:sp>
    </p:spTree>
    <p:extLst>
      <p:ext uri="{BB962C8B-B14F-4D97-AF65-F5344CB8AC3E}">
        <p14:creationId xmlns:p14="http://schemas.microsoft.com/office/powerpoint/2010/main" val="2800805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393635"/>
            <a:ext cx="6309360" cy="3993832"/>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425250"/>
            <a:ext cx="6309360" cy="2100262"/>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D675486-8B3F-4FC4-8E84-A4468F8C1F2F}" type="datetimeFigureOut">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ED72400-39DF-409E-96FB-36DF7BC70271}" type="slidenum">
              <a:rPr lang="en-US" smtClean="0"/>
              <a:t>‹#›</a:t>
            </a:fld>
            <a:endParaRPr lang="en-US" dirty="0"/>
          </a:p>
        </p:txBody>
      </p:sp>
    </p:spTree>
    <p:extLst>
      <p:ext uri="{BB962C8B-B14F-4D97-AF65-F5344CB8AC3E}">
        <p14:creationId xmlns:p14="http://schemas.microsoft.com/office/powerpoint/2010/main" val="17693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555875"/>
            <a:ext cx="3108960" cy="60918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555875"/>
            <a:ext cx="3108960" cy="60918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D675486-8B3F-4FC4-8E84-A4468F8C1F2F}" type="datetimeFigureOut">
              <a:rPr lang="en-US" smtClean="0"/>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ED72400-39DF-409E-96FB-36DF7BC70271}" type="slidenum">
              <a:rPr lang="en-US" smtClean="0"/>
              <a:t>‹#›</a:t>
            </a:fld>
            <a:endParaRPr lang="en-US" dirty="0"/>
          </a:p>
        </p:txBody>
      </p:sp>
    </p:spTree>
    <p:extLst>
      <p:ext uri="{BB962C8B-B14F-4D97-AF65-F5344CB8AC3E}">
        <p14:creationId xmlns:p14="http://schemas.microsoft.com/office/powerpoint/2010/main" val="2017341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511177"/>
            <a:ext cx="6309360" cy="18557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353628"/>
            <a:ext cx="3094672" cy="1153477"/>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Edit Master text styles</a:t>
            </a:r>
          </a:p>
        </p:txBody>
      </p:sp>
      <p:sp>
        <p:nvSpPr>
          <p:cNvPr id="4" name="Content Placeholder 3"/>
          <p:cNvSpPr>
            <a:spLocks noGrp="1"/>
          </p:cNvSpPr>
          <p:nvPr>
            <p:ph sz="half" idx="2"/>
          </p:nvPr>
        </p:nvSpPr>
        <p:spPr>
          <a:xfrm>
            <a:off x="503874" y="3507105"/>
            <a:ext cx="3094672" cy="51584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353628"/>
            <a:ext cx="3109913" cy="1153477"/>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Edit Master text styles</a:t>
            </a:r>
          </a:p>
        </p:txBody>
      </p:sp>
      <p:sp>
        <p:nvSpPr>
          <p:cNvPr id="6" name="Content Placeholder 5"/>
          <p:cNvSpPr>
            <a:spLocks noGrp="1"/>
          </p:cNvSpPr>
          <p:nvPr>
            <p:ph sz="quarter" idx="4"/>
          </p:nvPr>
        </p:nvSpPr>
        <p:spPr>
          <a:xfrm>
            <a:off x="3703320" y="3507105"/>
            <a:ext cx="3109913" cy="51584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D675486-8B3F-4FC4-8E84-A4468F8C1F2F}" type="datetimeFigureOut">
              <a:rPr lang="en-US" smtClean="0"/>
              <a:t>1/22/2025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ED72400-39DF-409E-96FB-36DF7BC70271}" type="slidenum">
              <a:rPr lang="en-US" smtClean="0"/>
              <a:t>‹#›</a:t>
            </a:fld>
            <a:endParaRPr lang="en-US" dirty="0"/>
          </a:p>
        </p:txBody>
      </p:sp>
    </p:spTree>
    <p:extLst>
      <p:ext uri="{BB962C8B-B14F-4D97-AF65-F5344CB8AC3E}">
        <p14:creationId xmlns:p14="http://schemas.microsoft.com/office/powerpoint/2010/main" val="499966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D675486-8B3F-4FC4-8E84-A4468F8C1F2F}" type="datetimeFigureOut">
              <a:rPr lang="en-US" smtClean="0"/>
              <a:t>1/22/2025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ED72400-39DF-409E-96FB-36DF7BC70271}" type="slidenum">
              <a:rPr lang="en-US" smtClean="0"/>
              <a:t>‹#›</a:t>
            </a:fld>
            <a:endParaRPr lang="en-US" dirty="0"/>
          </a:p>
        </p:txBody>
      </p:sp>
    </p:spTree>
    <p:extLst>
      <p:ext uri="{BB962C8B-B14F-4D97-AF65-F5344CB8AC3E}">
        <p14:creationId xmlns:p14="http://schemas.microsoft.com/office/powerpoint/2010/main" val="14455401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675486-8B3F-4FC4-8E84-A4468F8C1F2F}" type="datetimeFigureOut">
              <a:rPr lang="en-US" smtClean="0"/>
              <a:t>1/22/2025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ED72400-39DF-409E-96FB-36DF7BC70271}" type="slidenum">
              <a:rPr lang="en-US" smtClean="0"/>
              <a:t>‹#›</a:t>
            </a:fld>
            <a:endParaRPr lang="en-US" dirty="0"/>
          </a:p>
        </p:txBody>
      </p:sp>
    </p:spTree>
    <p:extLst>
      <p:ext uri="{BB962C8B-B14F-4D97-AF65-F5344CB8AC3E}">
        <p14:creationId xmlns:p14="http://schemas.microsoft.com/office/powerpoint/2010/main" val="1805146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40080"/>
            <a:ext cx="2359342" cy="224028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82397"/>
            <a:ext cx="3703320" cy="6823075"/>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880360"/>
            <a:ext cx="2359342" cy="5336223"/>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Edit Master text styles</a:t>
            </a:r>
          </a:p>
        </p:txBody>
      </p:sp>
      <p:sp>
        <p:nvSpPr>
          <p:cNvPr id="5" name="Date Placeholder 4"/>
          <p:cNvSpPr>
            <a:spLocks noGrp="1"/>
          </p:cNvSpPr>
          <p:nvPr>
            <p:ph type="dt" sz="half" idx="10"/>
          </p:nvPr>
        </p:nvSpPr>
        <p:spPr/>
        <p:txBody>
          <a:bodyPr/>
          <a:lstStyle/>
          <a:p>
            <a:fld id="{9D675486-8B3F-4FC4-8E84-A4468F8C1F2F}" type="datetimeFigureOut">
              <a:rPr lang="en-US" smtClean="0"/>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ED72400-39DF-409E-96FB-36DF7BC70271}" type="slidenum">
              <a:rPr lang="en-US" smtClean="0"/>
              <a:t>‹#›</a:t>
            </a:fld>
            <a:endParaRPr lang="en-US" dirty="0"/>
          </a:p>
        </p:txBody>
      </p:sp>
    </p:spTree>
    <p:extLst>
      <p:ext uri="{BB962C8B-B14F-4D97-AF65-F5344CB8AC3E}">
        <p14:creationId xmlns:p14="http://schemas.microsoft.com/office/powerpoint/2010/main" val="3441579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40080"/>
            <a:ext cx="2359342" cy="224028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82397"/>
            <a:ext cx="3703320" cy="6823075"/>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dirty="0"/>
              <a:t>Click icon to add picture</a:t>
            </a:r>
          </a:p>
        </p:txBody>
      </p:sp>
      <p:sp>
        <p:nvSpPr>
          <p:cNvPr id="4" name="Text Placeholder 3"/>
          <p:cNvSpPr>
            <a:spLocks noGrp="1"/>
          </p:cNvSpPr>
          <p:nvPr>
            <p:ph type="body" sz="half" idx="2"/>
          </p:nvPr>
        </p:nvSpPr>
        <p:spPr>
          <a:xfrm>
            <a:off x="503873" y="2880360"/>
            <a:ext cx="2359342" cy="5336223"/>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Edit Master text styles</a:t>
            </a:r>
          </a:p>
        </p:txBody>
      </p:sp>
      <p:sp>
        <p:nvSpPr>
          <p:cNvPr id="5" name="Date Placeholder 4"/>
          <p:cNvSpPr>
            <a:spLocks noGrp="1"/>
          </p:cNvSpPr>
          <p:nvPr>
            <p:ph type="dt" sz="half" idx="10"/>
          </p:nvPr>
        </p:nvSpPr>
        <p:spPr/>
        <p:txBody>
          <a:bodyPr/>
          <a:lstStyle/>
          <a:p>
            <a:fld id="{9D675486-8B3F-4FC4-8E84-A4468F8C1F2F}" type="datetimeFigureOut">
              <a:rPr lang="en-US" smtClean="0"/>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ED72400-39DF-409E-96FB-36DF7BC70271}" type="slidenum">
              <a:rPr lang="en-US" smtClean="0"/>
              <a:t>‹#›</a:t>
            </a:fld>
            <a:endParaRPr lang="en-US" dirty="0"/>
          </a:p>
        </p:txBody>
      </p:sp>
    </p:spTree>
    <p:extLst>
      <p:ext uri="{BB962C8B-B14F-4D97-AF65-F5344CB8AC3E}">
        <p14:creationId xmlns:p14="http://schemas.microsoft.com/office/powerpoint/2010/main" val="812978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511177"/>
            <a:ext cx="6309360" cy="185578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555875"/>
            <a:ext cx="6309360" cy="60918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898892"/>
            <a:ext cx="1645920" cy="511175"/>
          </a:xfrm>
          <a:prstGeom prst="rect">
            <a:avLst/>
          </a:prstGeom>
        </p:spPr>
        <p:txBody>
          <a:bodyPr vert="horz" lIns="91440" tIns="45720" rIns="91440" bIns="45720" rtlCol="0" anchor="ctr"/>
          <a:lstStyle>
            <a:lvl1pPr algn="l">
              <a:defRPr sz="960">
                <a:solidFill>
                  <a:schemeClr val="tx1">
                    <a:tint val="75000"/>
                  </a:schemeClr>
                </a:solidFill>
              </a:defRPr>
            </a:lvl1pPr>
          </a:lstStyle>
          <a:p>
            <a:fld id="{9D675486-8B3F-4FC4-8E84-A4468F8C1F2F}" type="datetimeFigureOut">
              <a:rPr lang="en-US" smtClean="0"/>
              <a:t>1/22/2025</a:t>
            </a:fld>
            <a:endParaRPr lang="en-US" dirty="0"/>
          </a:p>
        </p:txBody>
      </p:sp>
      <p:sp>
        <p:nvSpPr>
          <p:cNvPr id="5" name="Footer Placeholder 4"/>
          <p:cNvSpPr>
            <a:spLocks noGrp="1"/>
          </p:cNvSpPr>
          <p:nvPr>
            <p:ph type="ftr" sz="quarter" idx="3"/>
          </p:nvPr>
        </p:nvSpPr>
        <p:spPr>
          <a:xfrm>
            <a:off x="2423160" y="8898892"/>
            <a:ext cx="2468880" cy="511175"/>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166360" y="8898892"/>
            <a:ext cx="1645920" cy="511175"/>
          </a:xfrm>
          <a:prstGeom prst="rect">
            <a:avLst/>
          </a:prstGeom>
        </p:spPr>
        <p:txBody>
          <a:bodyPr vert="horz" lIns="91440" tIns="45720" rIns="91440" bIns="45720" rtlCol="0" anchor="ctr"/>
          <a:lstStyle>
            <a:lvl1pPr algn="r">
              <a:defRPr sz="960">
                <a:solidFill>
                  <a:schemeClr val="tx1">
                    <a:tint val="75000"/>
                  </a:schemeClr>
                </a:solidFill>
              </a:defRPr>
            </a:lvl1pPr>
          </a:lstStyle>
          <a:p>
            <a:fld id="{3ED72400-39DF-409E-96FB-36DF7BC70271}" type="slidenum">
              <a:rPr lang="en-US" smtClean="0"/>
              <a:t>‹#›</a:t>
            </a:fld>
            <a:endParaRPr lang="en-US" dirty="0"/>
          </a:p>
        </p:txBody>
      </p:sp>
    </p:spTree>
    <p:extLst>
      <p:ext uri="{BB962C8B-B14F-4D97-AF65-F5344CB8AC3E}">
        <p14:creationId xmlns:p14="http://schemas.microsoft.com/office/powerpoint/2010/main" val="36444615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3DB19-C0E8-173B-3572-987D54E764AF}"/>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B71F4953-D84D-4863-6E31-7F21616F3EA8}"/>
              </a:ext>
            </a:extLst>
          </p:cNvPr>
          <p:cNvSpPr/>
          <p:nvPr/>
        </p:nvSpPr>
        <p:spPr>
          <a:xfrm>
            <a:off x="0" y="0"/>
            <a:ext cx="7294881" cy="96012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 name="Straight Connector 2">
            <a:extLst>
              <a:ext uri="{FF2B5EF4-FFF2-40B4-BE49-F238E27FC236}">
                <a16:creationId xmlns:a16="http://schemas.microsoft.com/office/drawing/2014/main" id="{FACFBC52-A3F8-FBFF-0ACF-F30B1BEFA9D2}"/>
              </a:ext>
            </a:extLst>
          </p:cNvPr>
          <p:cNvCxnSpPr>
            <a:cxnSpLocks/>
            <a:stCxn id="12" idx="0"/>
            <a:endCxn id="12" idx="2"/>
          </p:cNvCxnSpPr>
          <p:nvPr/>
        </p:nvCxnSpPr>
        <p:spPr>
          <a:xfrm>
            <a:off x="3647441" y="0"/>
            <a:ext cx="0" cy="9601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FD703D20-DFD0-B068-45EB-46EF5925D178}"/>
              </a:ext>
            </a:extLst>
          </p:cNvPr>
          <p:cNvCxnSpPr>
            <a:cxnSpLocks/>
            <a:stCxn id="12" idx="3"/>
            <a:endCxn id="12" idx="1"/>
          </p:cNvCxnSpPr>
          <p:nvPr/>
        </p:nvCxnSpPr>
        <p:spPr>
          <a:xfrm flipH="1">
            <a:off x="0" y="4800600"/>
            <a:ext cx="7294881"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6DC0B3D9-2D8B-D65C-F483-5F781909C31A}"/>
              </a:ext>
            </a:extLst>
          </p:cNvPr>
          <p:cNvSpPr txBox="1"/>
          <p:nvPr/>
        </p:nvSpPr>
        <p:spPr>
          <a:xfrm>
            <a:off x="0" y="0"/>
            <a:ext cx="3429000" cy="4495911"/>
          </a:xfrm>
          <a:prstGeom prst="rect">
            <a:avLst/>
          </a:prstGeom>
          <a:noFill/>
        </p:spPr>
        <p:txBody>
          <a:bodyPr wrap="square" rtlCol="0">
            <a:spAutoFit/>
          </a:bodyPr>
          <a:lstStyle/>
          <a:p>
            <a:pPr marL="144018">
              <a:lnSpc>
                <a:spcPct val="107000"/>
              </a:lnSpc>
              <a:spcAft>
                <a:spcPts val="252"/>
              </a:spcAft>
            </a:pPr>
            <a:r>
              <a:rPr lang="en-US" b="1" kern="100" dirty="0">
                <a:latin typeface="Times New Roman" panose="02020603050405020304" pitchFamily="18" charset="0"/>
                <a:ea typeface="Calibri" panose="020F0502020204030204" pitchFamily="34" charset="0"/>
                <a:cs typeface="Times New Roman" panose="02020603050405020304" pitchFamily="18" charset="0"/>
              </a:rPr>
              <a:t>Grafted Seder</a:t>
            </a:r>
            <a:endParaRPr lang="en-US"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r>
              <a:rPr lang="en-US" sz="1000" kern="100" dirty="0">
                <a:latin typeface="Times New Roman" panose="02020603050405020304" pitchFamily="18" charset="0"/>
                <a:ea typeface="Calibri" panose="020F0502020204030204" pitchFamily="34" charset="0"/>
                <a:cs typeface="Times New Roman" panose="02020603050405020304" pitchFamily="18" charset="0"/>
              </a:rPr>
              <a:t> </a:t>
            </a:r>
          </a:p>
          <a:p>
            <a:pPr>
              <a:lnSpc>
                <a:spcPct val="107000"/>
              </a:lnSpc>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Roasted Lamb	   Green Vegetable</a:t>
            </a:r>
          </a:p>
          <a:p>
            <a:pPr>
              <a:lnSpc>
                <a:spcPct val="107000"/>
              </a:lnSpc>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Unleavened Bread	   Wine (grape juice)</a:t>
            </a:r>
          </a:p>
          <a:p>
            <a:pPr>
              <a:lnSpc>
                <a:spcPct val="107000"/>
              </a:lnSpc>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Any other side dishes desired</a:t>
            </a:r>
          </a:p>
          <a:p>
            <a:pPr>
              <a:lnSpc>
                <a:spcPct val="107000"/>
              </a:lnSpc>
            </a:pPr>
            <a:r>
              <a:rPr lang="en-US" sz="1000" kern="100" dirty="0">
                <a:latin typeface="Times New Roman" panose="02020603050405020304" pitchFamily="18" charset="0"/>
                <a:ea typeface="Calibri" panose="020F0502020204030204" pitchFamily="34" charset="0"/>
                <a:cs typeface="Times New Roman" panose="02020603050405020304" pitchFamily="18" charset="0"/>
              </a:rPr>
              <a:t> </a:t>
            </a:r>
          </a:p>
          <a:p>
            <a:pPr>
              <a:lnSpc>
                <a:spcPct val="107000"/>
              </a:lnSpc>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Leave all the dishes covered, so they stay warm</a:t>
            </a:r>
          </a:p>
          <a:p>
            <a:pPr>
              <a:lnSpc>
                <a:spcPct val="107000"/>
              </a:lnSpc>
            </a:pPr>
            <a:r>
              <a:rPr lang="en-US" sz="1000" kern="100" dirty="0">
                <a:latin typeface="Times New Roman" panose="02020603050405020304" pitchFamily="18" charset="0"/>
                <a:ea typeface="Calibri" panose="020F0502020204030204" pitchFamily="34" charset="0"/>
                <a:cs typeface="Times New Roman" panose="02020603050405020304" pitchFamily="18" charset="0"/>
              </a:rPr>
              <a:t> </a:t>
            </a:r>
          </a:p>
          <a:p>
            <a:pPr>
              <a:lnSpc>
                <a:spcPct val="107000"/>
              </a:lnSpc>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Candlesticks and Candles (x2)</a:t>
            </a:r>
          </a:p>
          <a:p>
            <a:pPr>
              <a:lnSpc>
                <a:spcPct val="107000"/>
              </a:lnSpc>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Lighter</a:t>
            </a:r>
          </a:p>
          <a:p>
            <a:pPr>
              <a:lnSpc>
                <a:spcPct val="107000"/>
              </a:lnSpc>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Small dish with water (add salt to the water)</a:t>
            </a:r>
          </a:p>
          <a:p>
            <a:pPr>
              <a:lnSpc>
                <a:spcPct val="107000"/>
              </a:lnSpc>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Pitcher with water (enough to pour some on each participants’ hands)</a:t>
            </a:r>
          </a:p>
          <a:p>
            <a:pPr>
              <a:lnSpc>
                <a:spcPct val="107000"/>
              </a:lnSpc>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Bowl (large enough to capture the water that runs off the hands)</a:t>
            </a:r>
          </a:p>
          <a:p>
            <a:pPr>
              <a:lnSpc>
                <a:spcPct val="107000"/>
              </a:lnSpc>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Towel (to dry the hands)</a:t>
            </a:r>
          </a:p>
          <a:p>
            <a:pPr>
              <a:lnSpc>
                <a:spcPct val="107000"/>
              </a:lnSpc>
            </a:pPr>
            <a:r>
              <a:rPr lang="en-US" sz="1000" kern="100" dirty="0">
                <a:latin typeface="Times New Roman" panose="02020603050405020304" pitchFamily="18" charset="0"/>
                <a:ea typeface="Calibri" panose="020F0502020204030204" pitchFamily="34" charset="0"/>
                <a:cs typeface="Times New Roman" panose="02020603050405020304" pitchFamily="18" charset="0"/>
              </a:rPr>
              <a:t> </a:t>
            </a:r>
          </a:p>
          <a:p>
            <a:pPr indent="144018">
              <a:lnSpc>
                <a:spcPct val="107000"/>
              </a:lnSpc>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You may want to have the readings on 3x5 cards and hand them out at the appointed times (so the readers know when to read and they have the correct card)				          </a:t>
            </a:r>
            <a:r>
              <a:rPr lang="en-US" sz="1000" kern="100" dirty="0">
                <a:latin typeface="Times New Roman" panose="02020603050405020304" pitchFamily="18" charset="0"/>
                <a:ea typeface="Calibri" panose="020F0502020204030204" pitchFamily="34" charset="0"/>
                <a:cs typeface="Times New Roman" panose="02020603050405020304" pitchFamily="18" charset="0"/>
              </a:rPr>
              <a:t>1</a:t>
            </a:r>
          </a:p>
        </p:txBody>
      </p:sp>
      <p:sp>
        <p:nvSpPr>
          <p:cNvPr id="9" name="TextBox 8">
            <a:extLst>
              <a:ext uri="{FF2B5EF4-FFF2-40B4-BE49-F238E27FC236}">
                <a16:creationId xmlns:a16="http://schemas.microsoft.com/office/drawing/2014/main" id="{71B9AF42-F321-4BE1-FB2F-5741DF4893C7}"/>
              </a:ext>
            </a:extLst>
          </p:cNvPr>
          <p:cNvSpPr txBox="1"/>
          <p:nvPr/>
        </p:nvSpPr>
        <p:spPr>
          <a:xfrm>
            <a:off x="3942082" y="0"/>
            <a:ext cx="3352799" cy="4661982"/>
          </a:xfrm>
          <a:prstGeom prst="rect">
            <a:avLst/>
          </a:prstGeom>
          <a:noFill/>
        </p:spPr>
        <p:txBody>
          <a:bodyPr wrap="square" rtlCol="0">
            <a:spAutoFit/>
          </a:bodyPr>
          <a:lstStyle/>
          <a:p>
            <a:pPr>
              <a:lnSpc>
                <a:spcPct val="107000"/>
              </a:lnSpc>
              <a:spcAft>
                <a:spcPts val="252"/>
              </a:spcAft>
            </a:pPr>
            <a:r>
              <a:rPr lang="en-US" b="1" kern="100" dirty="0">
                <a:latin typeface="Times New Roman" panose="02020603050405020304" pitchFamily="18" charset="0"/>
                <a:ea typeface="Calibri" panose="020F0502020204030204" pitchFamily="34" charset="0"/>
                <a:cs typeface="Times New Roman" panose="02020603050405020304" pitchFamily="18" charset="0"/>
              </a:rPr>
              <a:t>	Rituals</a:t>
            </a:r>
            <a:endParaRPr lang="en-US"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	Leader:</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228600">
              <a:spcAft>
                <a:spcPts val="600"/>
              </a:spcAft>
            </a:pPr>
            <a:r>
              <a:rPr lang="en-US" sz="1300" b="1" kern="100" spc="-3" dirty="0">
                <a:latin typeface="Times New Roman" panose="02020603050405020304" pitchFamily="18" charset="0"/>
                <a:ea typeface="Calibri" panose="020F0502020204030204" pitchFamily="34" charset="0"/>
                <a:cs typeface="Times New Roman" panose="02020603050405020304" pitchFamily="18" charset="0"/>
              </a:rPr>
              <a:t>The Hebrews have celebrated Passover for thousands of years. It is most likely the longest observed ritual in the world, a testament to the power of ritual to perpetuate gratitude and national identity, both of which rely on memory.</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228600"/>
            <a:r>
              <a:rPr lang="en-US" sz="1300" b="1" kern="100" spc="-9" dirty="0">
                <a:latin typeface="Times New Roman" panose="02020603050405020304" pitchFamily="18" charset="0"/>
                <a:ea typeface="Calibri" panose="020F0502020204030204" pitchFamily="34" charset="0"/>
                <a:cs typeface="Times New Roman" panose="02020603050405020304" pitchFamily="18" charset="0"/>
              </a:rPr>
              <a:t>Memory, in turn, relies on ritual. Human beings find perpetuating gratitude very difficult. Unless people make a deliberate effort, the good that another has done for them is usually forgotten quickly.  Remembering hurtful things comes far more naturally to people than remembering the good things done to them. That Hebrews have been grateful to God for the Exodus for over three thousand years is solely due to their observance of Passover, which is even more remarkable considering all the terrible suffering Jews have since experienced.	         </a:t>
            </a:r>
            <a:r>
              <a:rPr lang="en-US" sz="1000" kern="100" spc="-9" dirty="0">
                <a:latin typeface="Times New Roman" panose="02020603050405020304" pitchFamily="18" charset="0"/>
                <a:ea typeface="Calibri" panose="020F0502020204030204" pitchFamily="34" charset="0"/>
                <a:cs typeface="Times New Roman" panose="02020603050405020304" pitchFamily="18" charset="0"/>
              </a:rPr>
              <a:t>2</a:t>
            </a:r>
            <a:endParaRPr lang="en-US" sz="1000" kern="1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32D29377-D06D-87C9-56E7-6F3B3DDD69BE}"/>
              </a:ext>
            </a:extLst>
          </p:cNvPr>
          <p:cNvSpPr txBox="1"/>
          <p:nvPr/>
        </p:nvSpPr>
        <p:spPr>
          <a:xfrm>
            <a:off x="0" y="5029200"/>
            <a:ext cx="3352800" cy="4510850"/>
          </a:xfrm>
          <a:prstGeom prst="rect">
            <a:avLst/>
          </a:prstGeom>
          <a:noFill/>
        </p:spPr>
        <p:txBody>
          <a:bodyPr wrap="square" rtlCol="0">
            <a:spAutoFit/>
          </a:bodyPr>
          <a:lstStyle/>
          <a:p>
            <a:pPr indent="228600">
              <a:lnSpc>
                <a:spcPct val="105000"/>
              </a:lnSpc>
              <a:spcAft>
                <a:spcPts val="600"/>
              </a:spcAft>
            </a:pPr>
            <a:r>
              <a:rPr lang="en-US" sz="1300" b="1" kern="100" spc="-20" dirty="0">
                <a:latin typeface="Times New Roman" panose="02020603050405020304" pitchFamily="18" charset="0"/>
                <a:ea typeface="Calibri" panose="020F0502020204030204" pitchFamily="34" charset="0"/>
                <a:cs typeface="Times New Roman" panose="02020603050405020304" pitchFamily="18" charset="0"/>
              </a:rPr>
              <a:t>The need for ritual is just as true in secular life. Using America as an example, the holidays with the most observed rituals - Thanksgiving and the Fourth of July - remain widely observed. On the other hand, holidays during which few or no rituals are observed - Presidents’ Day, for example - remain on the calendar, but are observed only as vacation days and are essentially devoid of meaning.</a:t>
            </a:r>
            <a:endParaRPr lang="en-US" sz="1300" kern="100" spc="-20" dirty="0">
              <a:latin typeface="Times New Roman" panose="02020603050405020304" pitchFamily="18" charset="0"/>
              <a:ea typeface="Calibri" panose="020F0502020204030204" pitchFamily="34" charset="0"/>
              <a:cs typeface="Times New Roman" panose="02020603050405020304" pitchFamily="18" charset="0"/>
            </a:endParaRPr>
          </a:p>
          <a:p>
            <a:pPr indent="228600">
              <a:lnSpc>
                <a:spcPct val="105000"/>
              </a:lnSpc>
              <a:spcAft>
                <a:spcPts val="600"/>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There is also a proof within Hebrew life of the need for ritual. </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marL="108014" indent="228600">
              <a:lnSpc>
                <a:spcPct val="105000"/>
              </a:lnSpc>
              <a:spcAft>
                <a:spcPts val="600"/>
              </a:spcAft>
              <a:buFont typeface="Symbol" panose="05050102010706020507" pitchFamily="18" charset="2"/>
              <a:buChar char=""/>
            </a:pPr>
            <a:r>
              <a:rPr lang="en-US" sz="1300" b="1" kern="100" spc="-20" dirty="0">
                <a:latin typeface="Times New Roman" panose="02020603050405020304" pitchFamily="18" charset="0"/>
                <a:ea typeface="Calibri" panose="020F0502020204030204" pitchFamily="34" charset="0"/>
                <a:cs typeface="Times New Roman" panose="02020603050405020304" pitchFamily="18" charset="0"/>
              </a:rPr>
              <a:t>The reason Passover is the best-known and most widely celebrated of the three </a:t>
            </a:r>
            <a:r>
              <a:rPr lang="en-US" sz="1300" b="1" kern="100" spc="-20" dirty="0" err="1">
                <a:latin typeface="Times New Roman" panose="02020603050405020304" pitchFamily="18" charset="0"/>
                <a:ea typeface="Calibri" panose="020F0502020204030204" pitchFamily="34" charset="0"/>
                <a:cs typeface="Times New Roman" panose="02020603050405020304" pitchFamily="18" charset="0"/>
              </a:rPr>
              <a:t>fes-tivals</a:t>
            </a:r>
            <a:r>
              <a:rPr lang="en-US" sz="1300" b="1" kern="100" spc="-20" dirty="0">
                <a:latin typeface="Times New Roman" panose="02020603050405020304" pitchFamily="18" charset="0"/>
                <a:ea typeface="Calibri" panose="020F0502020204030204" pitchFamily="34" charset="0"/>
                <a:cs typeface="Times New Roman" panose="02020603050405020304" pitchFamily="18" charset="0"/>
              </a:rPr>
              <a:t> is thanks to its Passover Seder ritual. </a:t>
            </a:r>
            <a:endParaRPr lang="en-US" sz="1300" kern="100" spc="-20" dirty="0">
              <a:latin typeface="Times New Roman" panose="02020603050405020304" pitchFamily="18" charset="0"/>
              <a:ea typeface="Calibri" panose="020F0502020204030204" pitchFamily="34" charset="0"/>
              <a:cs typeface="Times New Roman" panose="02020603050405020304" pitchFamily="18" charset="0"/>
            </a:endParaRPr>
          </a:p>
          <a:p>
            <a:pPr marL="108014" indent="228600">
              <a:lnSpc>
                <a:spcPct val="105000"/>
              </a:lnSpc>
              <a:spcAft>
                <a:spcPts val="600"/>
              </a:spcAft>
              <a:buFont typeface="Symbol" panose="05050102010706020507" pitchFamily="18" charset="2"/>
              <a:buChar char=""/>
            </a:pPr>
            <a:r>
              <a:rPr lang="en-US" sz="1300" b="1" kern="100" spc="-20" dirty="0">
                <a:latin typeface="Times New Roman" panose="02020603050405020304" pitchFamily="18" charset="0"/>
                <a:ea typeface="Calibri" panose="020F0502020204030204" pitchFamily="34" charset="0"/>
                <a:cs typeface="Times New Roman" panose="02020603050405020304" pitchFamily="18" charset="0"/>
              </a:rPr>
              <a:t>The next best-known Torah festival (though not nearly as widely celebrated) is Sukkot (tabernacles), also because of its rituals of building a sukkah (booth) for the holiday, gathering with friends and family in the sukkah for meals, and daily blessings.    </a:t>
            </a:r>
            <a:r>
              <a:rPr lang="en-US" sz="1000" kern="100" spc="-20" dirty="0">
                <a:latin typeface="Times New Roman" panose="02020603050405020304" pitchFamily="18" charset="0"/>
                <a:ea typeface="Calibri" panose="020F0502020204030204" pitchFamily="34" charset="0"/>
                <a:cs typeface="Times New Roman" panose="02020603050405020304" pitchFamily="18" charset="0"/>
              </a:rPr>
              <a:t>3</a:t>
            </a:r>
          </a:p>
        </p:txBody>
      </p:sp>
      <p:sp>
        <p:nvSpPr>
          <p:cNvPr id="11" name="TextBox 10">
            <a:extLst>
              <a:ext uri="{FF2B5EF4-FFF2-40B4-BE49-F238E27FC236}">
                <a16:creationId xmlns:a16="http://schemas.microsoft.com/office/drawing/2014/main" id="{DCBCADD7-A8A8-F2DD-FD93-283FFB689761}"/>
              </a:ext>
            </a:extLst>
          </p:cNvPr>
          <p:cNvSpPr txBox="1"/>
          <p:nvPr/>
        </p:nvSpPr>
        <p:spPr>
          <a:xfrm>
            <a:off x="3886199" y="5027283"/>
            <a:ext cx="3408681" cy="4863576"/>
          </a:xfrm>
          <a:prstGeom prst="rect">
            <a:avLst/>
          </a:prstGeom>
          <a:noFill/>
        </p:spPr>
        <p:txBody>
          <a:bodyPr wrap="square" rtlCol="0">
            <a:spAutoFit/>
          </a:bodyPr>
          <a:lstStyle/>
          <a:p>
            <a:pPr marL="108014" indent="228600">
              <a:lnSpc>
                <a:spcPct val="101000"/>
              </a:lnSpc>
              <a:spcAft>
                <a:spcPts val="600"/>
              </a:spcAft>
              <a:buFont typeface="Symbol" panose="05050102010706020507" pitchFamily="18" charset="2"/>
              <a:buChar char=""/>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The least well-known of the three festivals among Jews is Shavuot (Pentecost) - precisely because it is essentially devoid of specific rituals (though many Jews engage in the ritual of studying the Torah much of, or even the entire, night).</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228600">
              <a:lnSpc>
                <a:spcPct val="101000"/>
              </a:lnSpc>
              <a:spcAft>
                <a:spcPts val="600"/>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A post-Torah holiday, Chanukah, commemorating an event that occurred about 1,100 years after the Exodus, is widely observed precisely because of the ritual of lighting candles each night of the holiday’s eight days. Chanukah would not be nearly as widely observed if not for the holiday’s candle-lighting ritual and the giving of gifts.</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228600">
              <a:lnSpc>
                <a:spcPct val="101000"/>
              </a:lnSpc>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Paul instructed churches to "keep the feast" of Passover with "sincerity and truth" (l Cor. 5:8), it would be a mere few centuries later that the Roman Church would abandon the words of Christ - "Do this (Passover) in remembrance of me" - and the instructions of Paul altogether.  The truth was replaced with new church traditions.		                     </a:t>
            </a:r>
            <a:r>
              <a:rPr lang="en-US" sz="1000" kern="100" dirty="0">
                <a:latin typeface="Times New Roman" panose="02020603050405020304" pitchFamily="18" charset="0"/>
                <a:ea typeface="Calibri" panose="020F0502020204030204" pitchFamily="34" charset="0"/>
                <a:cs typeface="Times New Roman" panose="02020603050405020304" pitchFamily="18" charset="0"/>
              </a:rPr>
              <a:t>4</a:t>
            </a:r>
          </a:p>
        </p:txBody>
      </p:sp>
    </p:spTree>
    <p:extLst>
      <p:ext uri="{BB962C8B-B14F-4D97-AF65-F5344CB8AC3E}">
        <p14:creationId xmlns:p14="http://schemas.microsoft.com/office/powerpoint/2010/main" val="35854970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F52EB1-A44F-15A7-35A0-8991DD8B281C}"/>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A87B159B-B8C1-BCDA-7792-1DDFBDE0BB18}"/>
              </a:ext>
            </a:extLst>
          </p:cNvPr>
          <p:cNvSpPr/>
          <p:nvPr/>
        </p:nvSpPr>
        <p:spPr>
          <a:xfrm>
            <a:off x="0" y="0"/>
            <a:ext cx="7294881" cy="96012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 name="Straight Connector 2">
            <a:extLst>
              <a:ext uri="{FF2B5EF4-FFF2-40B4-BE49-F238E27FC236}">
                <a16:creationId xmlns:a16="http://schemas.microsoft.com/office/drawing/2014/main" id="{2E41B85F-3C90-53AD-1A05-FB8F38377E59}"/>
              </a:ext>
            </a:extLst>
          </p:cNvPr>
          <p:cNvCxnSpPr>
            <a:cxnSpLocks/>
            <a:stCxn id="12" idx="0"/>
            <a:endCxn id="12" idx="2"/>
          </p:cNvCxnSpPr>
          <p:nvPr/>
        </p:nvCxnSpPr>
        <p:spPr>
          <a:xfrm>
            <a:off x="3647441" y="0"/>
            <a:ext cx="0" cy="9601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6146B05B-AF28-119C-8941-6D5ED5799EDA}"/>
              </a:ext>
            </a:extLst>
          </p:cNvPr>
          <p:cNvCxnSpPr>
            <a:cxnSpLocks/>
            <a:stCxn id="12" idx="3"/>
            <a:endCxn id="12" idx="1"/>
          </p:cNvCxnSpPr>
          <p:nvPr/>
        </p:nvCxnSpPr>
        <p:spPr>
          <a:xfrm flipH="1">
            <a:off x="0" y="4800600"/>
            <a:ext cx="7294881"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D2A298E-3101-E959-4699-9A82223FC7DB}"/>
              </a:ext>
            </a:extLst>
          </p:cNvPr>
          <p:cNvSpPr txBox="1"/>
          <p:nvPr/>
        </p:nvSpPr>
        <p:spPr>
          <a:xfrm>
            <a:off x="0" y="0"/>
            <a:ext cx="3352800" cy="4814844"/>
          </a:xfrm>
          <a:prstGeom prst="rect">
            <a:avLst/>
          </a:prstGeom>
          <a:noFill/>
        </p:spPr>
        <p:txBody>
          <a:bodyPr wrap="square" rtlCol="0">
            <a:spAutoFit/>
          </a:bodyPr>
          <a:lstStyle/>
          <a:p>
            <a:pPr>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The Fourth Cup - Cup of Praise</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Leader raise your cup of wine</a:t>
            </a:r>
          </a:p>
          <a:p>
            <a:pPr indent="144018">
              <a:lnSpc>
                <a:spcPct val="107000"/>
              </a:lnSpc>
              <a:spcAft>
                <a:spcPts val="252"/>
              </a:spcAft>
            </a:pPr>
            <a:r>
              <a:rPr lang="en-US" sz="400" kern="100" dirty="0">
                <a:latin typeface="Times New Roman" panose="02020603050405020304" pitchFamily="18" charset="0"/>
                <a:ea typeface="Calibri" panose="020F0502020204030204" pitchFamily="34" charset="0"/>
                <a:cs typeface="Times New Roman" panose="02020603050405020304" pitchFamily="18" charset="0"/>
              </a:rPr>
              <a:t> </a:t>
            </a:r>
          </a:p>
          <a:p>
            <a:pPr algn="r">
              <a:lnSpc>
                <a:spcPct val="107000"/>
              </a:lnSpc>
              <a:spcAft>
                <a:spcPts val="252"/>
              </a:spcAft>
            </a:pPr>
            <a:r>
              <a:rPr lang="en-US" sz="1400" b="1" kern="100" dirty="0">
                <a:latin typeface="Times New Roman" panose="02020603050405020304" pitchFamily="18" charset="0"/>
                <a:ea typeface="Calibri" panose="020F0502020204030204" pitchFamily="34" charset="0"/>
                <a:cs typeface="Times New Roman" panose="02020603050405020304" pitchFamily="18" charset="0"/>
              </a:rPr>
              <a:t>בָּ</a:t>
            </a:r>
            <a:r>
              <a:rPr lang="en-US" sz="1400" b="1" kern="100" dirty="0" err="1">
                <a:latin typeface="Times New Roman" panose="02020603050405020304" pitchFamily="18" charset="0"/>
                <a:ea typeface="Calibri" panose="020F0502020204030204" pitchFamily="34" charset="0"/>
                <a:cs typeface="Times New Roman" panose="02020603050405020304" pitchFamily="18" charset="0"/>
              </a:rPr>
              <a:t>רוּך</a:t>
            </a:r>
            <a:r>
              <a:rPr lang="en-US" sz="1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400" b="1" kern="100" dirty="0" err="1">
                <a:latin typeface="Times New Roman" panose="02020603050405020304" pitchFamily="18" charset="0"/>
                <a:ea typeface="Calibri" panose="020F0502020204030204" pitchFamily="34" charset="0"/>
                <a:cs typeface="Times New Roman" panose="02020603050405020304" pitchFamily="18" charset="0"/>
              </a:rPr>
              <a:t>אַת</a:t>
            </a:r>
            <a:r>
              <a:rPr lang="en-US" sz="1400" b="1" kern="100" dirty="0">
                <a:latin typeface="Times New Roman" panose="02020603050405020304" pitchFamily="18" charset="0"/>
                <a:ea typeface="Calibri" panose="020F0502020204030204" pitchFamily="34" charset="0"/>
                <a:cs typeface="Times New Roman" panose="02020603050405020304" pitchFamily="18" charset="0"/>
              </a:rPr>
              <a:t>ָּה </a:t>
            </a:r>
            <a:r>
              <a:rPr lang="en-US" sz="1400" b="1" kern="100" dirty="0" err="1">
                <a:latin typeface="Times New Roman" panose="02020603050405020304" pitchFamily="18" charset="0"/>
                <a:ea typeface="Calibri" panose="020F0502020204030204" pitchFamily="34" charset="0"/>
                <a:cs typeface="Times New Roman" panose="02020603050405020304" pitchFamily="18" charset="0"/>
              </a:rPr>
              <a:t>ה</a:t>
            </a:r>
            <a:r>
              <a:rPr lang="en-US" sz="1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400" b="1" kern="100" dirty="0" err="1">
                <a:latin typeface="Times New Roman" panose="02020603050405020304" pitchFamily="18" charset="0"/>
                <a:ea typeface="Calibri" panose="020F0502020204030204" pitchFamily="34" charset="0"/>
                <a:cs typeface="Times New Roman" panose="02020603050405020304" pitchFamily="18" charset="0"/>
              </a:rPr>
              <a:t>אֱלֹהֵינו</a:t>
            </a:r>
            <a:r>
              <a:rPr lang="en-US" sz="1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400" b="1" kern="100" dirty="0" err="1">
                <a:latin typeface="Times New Roman" panose="02020603050405020304" pitchFamily="18" charset="0"/>
                <a:ea typeface="Calibri" panose="020F0502020204030204" pitchFamily="34" charset="0"/>
                <a:cs typeface="Times New Roman" panose="02020603050405020304" pitchFamily="18" charset="0"/>
              </a:rPr>
              <a:t>מֶלֶך</a:t>
            </a:r>
            <a:r>
              <a:rPr lang="en-US" sz="1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400" b="1" kern="100" dirty="0" err="1">
                <a:latin typeface="Times New Roman" panose="02020603050405020304" pitchFamily="18" charset="0"/>
                <a:ea typeface="Calibri" panose="020F0502020204030204" pitchFamily="34" charset="0"/>
                <a:cs typeface="Times New Roman" panose="02020603050405020304" pitchFamily="18" charset="0"/>
              </a:rPr>
              <a:t>הָעוֹלָם</a:t>
            </a:r>
            <a:r>
              <a:rPr lang="en-US" sz="1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400" b="1" kern="100" dirty="0" err="1">
                <a:latin typeface="Times New Roman" panose="02020603050405020304" pitchFamily="18" charset="0"/>
                <a:ea typeface="Calibri" panose="020F0502020204030204" pitchFamily="34" charset="0"/>
                <a:cs typeface="Times New Roman" panose="02020603050405020304" pitchFamily="18" charset="0"/>
              </a:rPr>
              <a:t>בּוֹרֵא</a:t>
            </a:r>
            <a:r>
              <a:rPr lang="en-US" sz="1400" b="1" kern="100" dirty="0">
                <a:latin typeface="Times New Roman" panose="02020603050405020304" pitchFamily="18" charset="0"/>
                <a:ea typeface="Calibri" panose="020F0502020204030204" pitchFamily="34" charset="0"/>
                <a:cs typeface="Times New Roman" panose="02020603050405020304" pitchFamily="18" charset="0"/>
              </a:rPr>
              <a:t> פְּ</a:t>
            </a:r>
            <a:r>
              <a:rPr lang="en-US" sz="1400" b="1" kern="100" dirty="0" err="1">
                <a:latin typeface="Times New Roman" panose="02020603050405020304" pitchFamily="18" charset="0"/>
                <a:ea typeface="Calibri" panose="020F0502020204030204" pitchFamily="34" charset="0"/>
                <a:cs typeface="Times New Roman" panose="02020603050405020304" pitchFamily="18" charset="0"/>
              </a:rPr>
              <a:t>רִי</a:t>
            </a:r>
            <a:r>
              <a:rPr lang="en-US" sz="1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400" b="1" kern="100" dirty="0" err="1">
                <a:latin typeface="Times New Roman" panose="02020603050405020304" pitchFamily="18" charset="0"/>
                <a:ea typeface="Calibri" panose="020F0502020204030204" pitchFamily="34" charset="0"/>
                <a:cs typeface="Times New Roman" panose="02020603050405020304" pitchFamily="18" charset="0"/>
              </a:rPr>
              <a:t>הַג</a:t>
            </a:r>
            <a:r>
              <a:rPr lang="en-US" sz="1400" b="1" kern="100" dirty="0">
                <a:latin typeface="Times New Roman" panose="02020603050405020304" pitchFamily="18" charset="0"/>
                <a:ea typeface="Calibri" panose="020F0502020204030204" pitchFamily="34" charset="0"/>
                <a:cs typeface="Times New Roman" panose="02020603050405020304" pitchFamily="18" charset="0"/>
              </a:rPr>
              <a:t>ָּ</a:t>
            </a:r>
            <a:r>
              <a:rPr lang="en-US" sz="1400" b="1" kern="100" dirty="0" err="1">
                <a:latin typeface="Times New Roman" panose="02020603050405020304" pitchFamily="18" charset="0"/>
                <a:ea typeface="Calibri" panose="020F0502020204030204" pitchFamily="34" charset="0"/>
                <a:cs typeface="Times New Roman" panose="02020603050405020304" pitchFamily="18" charset="0"/>
              </a:rPr>
              <a:t>פֶן</a:t>
            </a:r>
            <a:r>
              <a:rPr lang="en-US" sz="1400" b="1" kern="100" dirty="0">
                <a:latin typeface="Times New Roman" panose="02020603050405020304" pitchFamily="18" charset="0"/>
                <a:ea typeface="Calibri" panose="020F0502020204030204" pitchFamily="34" charset="0"/>
                <a:cs typeface="Times New Roman" panose="02020603050405020304" pitchFamily="18" charset="0"/>
              </a:rPr>
              <a:t>.</a:t>
            </a:r>
            <a:endParaRPr lang="en-US" sz="1400" kern="1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252"/>
              </a:spcAft>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(Baruch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ata</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Adonai,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Eloheinu</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Melech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ha’olam</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bo’rei</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pri</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ha’gafen</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a:t>
            </a:r>
          </a:p>
          <a:p>
            <a:pPr algn="ctr">
              <a:lnSpc>
                <a:spcPct val="107000"/>
              </a:lnSpc>
              <a:spcAft>
                <a:spcPts val="252"/>
              </a:spcAft>
            </a:pPr>
            <a:r>
              <a:rPr lang="en-US" sz="400" kern="100" dirty="0">
                <a:latin typeface="Times New Roman" panose="02020603050405020304" pitchFamily="18" charset="0"/>
                <a:ea typeface="Calibri" panose="020F0502020204030204" pitchFamily="34" charset="0"/>
                <a:cs typeface="Times New Roman" panose="02020603050405020304" pitchFamily="18" charset="0"/>
              </a:rPr>
              <a:t> </a:t>
            </a:r>
          </a:p>
          <a:p>
            <a:pPr algn="ctr">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(Bah-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rookh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tah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ah-doh-nigh              eh-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loh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-hay-</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noo</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meh-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lekh</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hah-oh-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lahm</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boh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-ray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pree</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hah-gah-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fehn</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BLESSED are You, Adonai, our Elohim, King of the universe, Who creates the fruit of the vine.</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Let us give thanks, to praise, to rave about, to glorify, to exalt, to acclaim, to bless, to raise up and to pay homage to the One who did all these miracles for our ancestors and for us.</a:t>
            </a:r>
          </a:p>
          <a:p>
            <a:pPr indent="144018">
              <a:lnSpc>
                <a:spcPct val="107000"/>
              </a:lnSpc>
              <a:spcAft>
                <a:spcPts val="252"/>
              </a:spcAft>
            </a:pPr>
            <a:endParaRPr lang="en-US" sz="1300" b="1"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1000" kern="100" dirty="0">
                <a:latin typeface="Times New Roman" panose="02020603050405020304" pitchFamily="18" charset="0"/>
                <a:ea typeface="Calibri" panose="020F0502020204030204" pitchFamily="34" charset="0"/>
                <a:cs typeface="Times New Roman" panose="02020603050405020304" pitchFamily="18" charset="0"/>
              </a:rPr>
              <a:t>						        37</a:t>
            </a:r>
          </a:p>
        </p:txBody>
      </p:sp>
      <p:sp>
        <p:nvSpPr>
          <p:cNvPr id="7" name="TextBox 6">
            <a:extLst>
              <a:ext uri="{FF2B5EF4-FFF2-40B4-BE49-F238E27FC236}">
                <a16:creationId xmlns:a16="http://schemas.microsoft.com/office/drawing/2014/main" id="{95EBFFB2-95CC-1B34-B674-F601689A792B}"/>
              </a:ext>
            </a:extLst>
          </p:cNvPr>
          <p:cNvSpPr txBox="1"/>
          <p:nvPr/>
        </p:nvSpPr>
        <p:spPr>
          <a:xfrm>
            <a:off x="3962400" y="0"/>
            <a:ext cx="3352800" cy="4743286"/>
          </a:xfrm>
          <a:prstGeom prst="rect">
            <a:avLst/>
          </a:prstGeom>
          <a:noFill/>
        </p:spPr>
        <p:txBody>
          <a:bodyPr wrap="square" rtlCol="0">
            <a:spAutoFit/>
          </a:bodyPr>
          <a:lstStyle/>
          <a:p>
            <a:pPr indent="144018">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He took us out of slavery to freedom, from misery to joy, from mourning to celebration, from murky darkness to great light, and from oppression to liberation. So, let’s give Him some praise, by saying Hallelujah:</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Offer praise, you servants of Yahweh! praise the name of Yahweh Elohim.</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May Yahweh’s name be blessed now and forever.  From sunrise to sunset, Yahweh’s name is to be praised.</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Who is like Yahweh, our Elohim, who dwells on high yet looks down so low upon heaven and earth?</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Everyone takes a sip from their glass.</a:t>
            </a:r>
          </a:p>
          <a:p>
            <a:pPr indent="144018">
              <a:lnSpc>
                <a:spcPct val="107000"/>
              </a:lnSpc>
              <a:spcAft>
                <a:spcPts val="252"/>
              </a:spcAft>
            </a:pPr>
            <a:endParaRPr lang="en-US" sz="1300" i="1"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endParaRPr lang="en-US" sz="1300" i="1"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endParaRPr lang="en-US" sz="1300" i="1"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252"/>
              </a:spcAft>
            </a:pPr>
            <a:r>
              <a:rPr lang="en-US" sz="1000" kern="100" dirty="0">
                <a:latin typeface="Times New Roman" panose="02020603050405020304" pitchFamily="18" charset="0"/>
                <a:ea typeface="Calibri" panose="020F0502020204030204" pitchFamily="34" charset="0"/>
                <a:cs typeface="Times New Roman" panose="02020603050405020304" pitchFamily="18" charset="0"/>
              </a:rPr>
              <a:t> 						       38</a:t>
            </a:r>
          </a:p>
        </p:txBody>
      </p:sp>
      <p:sp>
        <p:nvSpPr>
          <p:cNvPr id="8" name="TextBox 7">
            <a:extLst>
              <a:ext uri="{FF2B5EF4-FFF2-40B4-BE49-F238E27FC236}">
                <a16:creationId xmlns:a16="http://schemas.microsoft.com/office/drawing/2014/main" id="{215F5F00-1913-37DC-AA01-F3751B137E68}"/>
              </a:ext>
            </a:extLst>
          </p:cNvPr>
          <p:cNvSpPr txBox="1"/>
          <p:nvPr/>
        </p:nvSpPr>
        <p:spPr>
          <a:xfrm>
            <a:off x="0" y="5029200"/>
            <a:ext cx="3352800" cy="4589718"/>
          </a:xfrm>
          <a:prstGeom prst="rect">
            <a:avLst/>
          </a:prstGeom>
          <a:noFill/>
        </p:spPr>
        <p:txBody>
          <a:bodyPr wrap="square" rtlCol="0">
            <a:spAutoFit/>
          </a:bodyPr>
          <a:lstStyle/>
          <a:p>
            <a:pPr>
              <a:lnSpc>
                <a:spcPct val="107000"/>
              </a:lnSpc>
              <a:spcAft>
                <a:spcPts val="252"/>
              </a:spcAft>
            </a:pPr>
            <a:r>
              <a:rPr lang="en-US" sz="1600" b="1" i="1" kern="100" dirty="0">
                <a:latin typeface="Times New Roman" panose="02020603050405020304" pitchFamily="18" charset="0"/>
                <a:ea typeface="Calibri" panose="020F0502020204030204" pitchFamily="34" charset="0"/>
                <a:cs typeface="Times New Roman" panose="02020603050405020304" pitchFamily="18" charset="0"/>
              </a:rPr>
              <a:t>Blessing after Dinner</a:t>
            </a:r>
            <a:endParaRPr lang="en-US" sz="1600" i="1"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Leader:</a:t>
            </a:r>
          </a:p>
          <a:p>
            <a:pPr indent="144018">
              <a:lnSpc>
                <a:spcPct val="103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Blessed are You, Adonai, our Elohim, King of the universe, Who, in Your goodness, provides sustenance for the entire world with grace, with kindness, and with mercy. You give food to all flesh, for Your kindness is everlasting.  As it is said: You open Your hand and satisfy the desire of every living thing. Blessed are You, Yahweh, Who provides food for all.</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5000"/>
              </a:lnSpc>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3000"/>
              </a:lnSpc>
              <a:spcAft>
                <a:spcPts val="252"/>
              </a:spcAft>
            </a:pPr>
            <a:r>
              <a:rPr lang="en-US" sz="1300" b="1" kern="100" spc="-20" dirty="0">
                <a:latin typeface="Times New Roman" panose="02020603050405020304" pitchFamily="18" charset="0"/>
                <a:ea typeface="Calibri" panose="020F0502020204030204" pitchFamily="34" charset="0"/>
                <a:cs typeface="Times New Roman" panose="02020603050405020304" pitchFamily="18" charset="0"/>
              </a:rPr>
              <a:t>We offer thanks to You, Adonai, our Elohim, for having given as a heritage to our ancestors a precious, good and spacious land; for having brought us out, Yahweh, our Elohim, from the land of Egypt, and redeemed us from the house of bondage; for Your covenant which You have sealed in our flesh; for Your Torah which You have taught us; for Your statutes which You have made known . . . 	</a:t>
            </a:r>
            <a:r>
              <a:rPr lang="en-US" sz="1000" kern="100" spc="-20" dirty="0">
                <a:latin typeface="Times New Roman" panose="02020603050405020304" pitchFamily="18" charset="0"/>
                <a:ea typeface="Calibri" panose="020F0502020204030204" pitchFamily="34" charset="0"/>
                <a:cs typeface="Times New Roman" panose="02020603050405020304" pitchFamily="18" charset="0"/>
              </a:rPr>
              <a:t>	          39</a:t>
            </a:r>
          </a:p>
        </p:txBody>
      </p:sp>
      <p:sp>
        <p:nvSpPr>
          <p:cNvPr id="11" name="TextBox 10">
            <a:extLst>
              <a:ext uri="{FF2B5EF4-FFF2-40B4-BE49-F238E27FC236}">
                <a16:creationId xmlns:a16="http://schemas.microsoft.com/office/drawing/2014/main" id="{B2501506-2148-3F80-F716-7F1828EACA4E}"/>
              </a:ext>
            </a:extLst>
          </p:cNvPr>
          <p:cNvSpPr txBox="1"/>
          <p:nvPr/>
        </p:nvSpPr>
        <p:spPr>
          <a:xfrm>
            <a:off x="3962400" y="5038028"/>
            <a:ext cx="3352800" cy="4563172"/>
          </a:xfrm>
          <a:prstGeom prst="rect">
            <a:avLst/>
          </a:prstGeom>
          <a:noFill/>
        </p:spPr>
        <p:txBody>
          <a:bodyPr wrap="square" rtlCol="0">
            <a:spAutoFit/>
          </a:bodyPr>
          <a:lstStyle/>
          <a:p>
            <a:pPr>
              <a:lnSpc>
                <a:spcPct val="105000"/>
              </a:lnSpc>
              <a:spcAft>
                <a:spcPts val="252"/>
              </a:spcAft>
            </a:pPr>
            <a:r>
              <a:rPr lang="en-US" sz="1300" b="1" kern="100" spc="-3" dirty="0">
                <a:latin typeface="Times New Roman" panose="02020603050405020304" pitchFamily="18" charset="0"/>
                <a:ea typeface="Calibri" panose="020F0502020204030204" pitchFamily="34" charset="0"/>
                <a:cs typeface="Times New Roman" panose="02020603050405020304" pitchFamily="18" charset="0"/>
              </a:rPr>
              <a:t>to us; for the life, favor, and kindness which You have graciously bestowed upon us; for the great deliverer, Yeshua Hamashiach, who, like Moses, will lead us to the Promised Land, and for the food we eat with which You constantly nourish and sustain us every day, at all times, and at every hour.</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5000"/>
              </a:lnSpc>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5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For all this, Adonai, our Elohim, we give thanks to You and bless You. May Your Name be blessed by the mouth of every living being, constantly and forever, as it is written: When you have eaten and are satiated, you shall bless Adonai, our Elohim. Blessed are You, Elohim, and your son, Yeshua</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who forsook his own will to always do the will of his Father, for the land and for the sustenance.</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5000"/>
              </a:lnSpc>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5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Have mercy, Adonai, our Elohim, upon Israel, Your people, and the believers who are fellow and faithful sojourners.  Amen</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77728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594050-39B9-9DA1-AA87-A1EC4BAE415D}"/>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B78E7105-B702-80F9-A79B-22CE39CF027D}"/>
              </a:ext>
            </a:extLst>
          </p:cNvPr>
          <p:cNvSpPr/>
          <p:nvPr/>
        </p:nvSpPr>
        <p:spPr>
          <a:xfrm>
            <a:off x="0" y="0"/>
            <a:ext cx="7294881" cy="96012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 name="Straight Connector 2">
            <a:extLst>
              <a:ext uri="{FF2B5EF4-FFF2-40B4-BE49-F238E27FC236}">
                <a16:creationId xmlns:a16="http://schemas.microsoft.com/office/drawing/2014/main" id="{29CDD52C-AF0A-42C2-5F89-66BD70DB515A}"/>
              </a:ext>
            </a:extLst>
          </p:cNvPr>
          <p:cNvCxnSpPr>
            <a:cxnSpLocks/>
            <a:stCxn id="12" idx="0"/>
            <a:endCxn id="12" idx="2"/>
          </p:cNvCxnSpPr>
          <p:nvPr/>
        </p:nvCxnSpPr>
        <p:spPr>
          <a:xfrm>
            <a:off x="3647441" y="0"/>
            <a:ext cx="0" cy="9601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2A92DF10-E874-3523-AAB8-87A9E25A0E36}"/>
              </a:ext>
            </a:extLst>
          </p:cNvPr>
          <p:cNvCxnSpPr>
            <a:cxnSpLocks/>
            <a:stCxn id="12" idx="3"/>
            <a:endCxn id="12" idx="1"/>
          </p:cNvCxnSpPr>
          <p:nvPr/>
        </p:nvCxnSpPr>
        <p:spPr>
          <a:xfrm flipH="1">
            <a:off x="0" y="4800600"/>
            <a:ext cx="7294881"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36BC22D4-DDE0-AC46-BE1F-B30076CBE65F}"/>
              </a:ext>
            </a:extLst>
          </p:cNvPr>
          <p:cNvSpPr txBox="1"/>
          <p:nvPr/>
        </p:nvSpPr>
        <p:spPr>
          <a:xfrm>
            <a:off x="0" y="0"/>
            <a:ext cx="3352800" cy="4834337"/>
          </a:xfrm>
          <a:prstGeom prst="rect">
            <a:avLst/>
          </a:prstGeom>
          <a:noFill/>
        </p:spPr>
        <p:txBody>
          <a:bodyPr wrap="square" rtlCol="0">
            <a:spAutoFit/>
          </a:bodyPr>
          <a:lstStyle/>
          <a:p>
            <a:pPr marL="108014" indent="228600">
              <a:lnSpc>
                <a:spcPct val="107000"/>
              </a:lnSpc>
              <a:spcAft>
                <a:spcPts val="252"/>
              </a:spcAft>
            </a:pPr>
            <a:r>
              <a:rPr lang="en-US" sz="1300" b="1" kern="100" spc="-20" dirty="0">
                <a:latin typeface="Times New Roman" panose="02020603050405020304" pitchFamily="18" charset="0"/>
                <a:ea typeface="Calibri" panose="020F0502020204030204" pitchFamily="34" charset="0"/>
                <a:cs typeface="Times New Roman" panose="02020603050405020304" pitchFamily="18" charset="0"/>
              </a:rPr>
              <a:t>"So this day shall be to you a memorial, and you shall keep it as a feast to the LORD throughout your generations. You shall keep it as a feast by an everlasting ordinance. And it shall be when your children say to you, 'What do you mean by this service?' that you shall say, 'It is the Passover sacrifice of the LORD, who passed over the houses of the children of Israel in Egypt when He struck the Egyptians and delivered our households.' So, the people bowed and worshipped" (Exodus 12:14, 26,27).</a:t>
            </a:r>
          </a:p>
          <a:p>
            <a:pPr marL="108014" indent="228600">
              <a:lnSpc>
                <a:spcPct val="107000"/>
              </a:lnSpc>
              <a:spcAft>
                <a:spcPts val="252"/>
              </a:spcAft>
            </a:pPr>
            <a:endParaRPr lang="en-US" sz="1300" kern="100" spc="-20" dirty="0">
              <a:latin typeface="Times New Roman" panose="02020603050405020304" pitchFamily="18" charset="0"/>
              <a:ea typeface="Calibri" panose="020F0502020204030204" pitchFamily="34" charset="0"/>
              <a:cs typeface="Times New Roman" panose="02020603050405020304" pitchFamily="18" charset="0"/>
            </a:endParaRPr>
          </a:p>
          <a:p>
            <a:pPr marL="108014" indent="228600">
              <a:lnSpc>
                <a:spcPct val="107000"/>
              </a:lnSpc>
              <a:spcAft>
                <a:spcPts val="252"/>
              </a:spcAft>
            </a:pPr>
            <a:endParaRPr lang="en-US" sz="1300" kern="100" spc="-20" dirty="0">
              <a:latin typeface="Times New Roman" panose="02020603050405020304" pitchFamily="18" charset="0"/>
              <a:ea typeface="Calibri" panose="020F0502020204030204" pitchFamily="34" charset="0"/>
              <a:cs typeface="Times New Roman" panose="02020603050405020304" pitchFamily="18" charset="0"/>
            </a:endParaRPr>
          </a:p>
          <a:p>
            <a:pPr marL="108014" indent="228600">
              <a:lnSpc>
                <a:spcPct val="107000"/>
              </a:lnSpc>
              <a:spcAft>
                <a:spcPts val="252"/>
              </a:spcAft>
            </a:pPr>
            <a:endParaRPr lang="en-US" sz="1300" kern="100" spc="-20" dirty="0">
              <a:latin typeface="Times New Roman" panose="02020603050405020304" pitchFamily="18" charset="0"/>
              <a:ea typeface="Calibri" panose="020F0502020204030204" pitchFamily="34" charset="0"/>
              <a:cs typeface="Times New Roman" panose="02020603050405020304" pitchFamily="18" charset="0"/>
            </a:endParaRPr>
          </a:p>
          <a:p>
            <a:pPr marL="108014" indent="228600">
              <a:lnSpc>
                <a:spcPct val="107000"/>
              </a:lnSpc>
              <a:spcAft>
                <a:spcPts val="252"/>
              </a:spcAft>
            </a:pPr>
            <a:endParaRPr lang="en-US" sz="1300" kern="100" spc="-20" dirty="0">
              <a:latin typeface="Times New Roman" panose="02020603050405020304" pitchFamily="18" charset="0"/>
              <a:ea typeface="Calibri" panose="020F0502020204030204" pitchFamily="34" charset="0"/>
              <a:cs typeface="Times New Roman" panose="02020603050405020304" pitchFamily="18" charset="0"/>
            </a:endParaRPr>
          </a:p>
          <a:p>
            <a:pPr marL="108014" indent="228600">
              <a:lnSpc>
                <a:spcPct val="107000"/>
              </a:lnSpc>
              <a:spcAft>
                <a:spcPts val="252"/>
              </a:spcAft>
            </a:pPr>
            <a:endParaRPr lang="en-US" sz="1300" kern="100" spc="-20" dirty="0">
              <a:latin typeface="Times New Roman" panose="02020603050405020304" pitchFamily="18" charset="0"/>
              <a:ea typeface="Calibri" panose="020F0502020204030204" pitchFamily="34" charset="0"/>
              <a:cs typeface="Times New Roman" panose="02020603050405020304" pitchFamily="18" charset="0"/>
            </a:endParaRPr>
          </a:p>
          <a:p>
            <a:pPr marL="108014" indent="228600">
              <a:lnSpc>
                <a:spcPct val="107000"/>
              </a:lnSpc>
              <a:spcAft>
                <a:spcPts val="252"/>
              </a:spcAft>
            </a:pPr>
            <a:endParaRPr lang="en-US" sz="1300" kern="100" spc="-20" dirty="0">
              <a:latin typeface="Times New Roman" panose="02020603050405020304" pitchFamily="18" charset="0"/>
              <a:ea typeface="Calibri" panose="020F0502020204030204" pitchFamily="34" charset="0"/>
              <a:cs typeface="Times New Roman" panose="02020603050405020304" pitchFamily="18" charset="0"/>
            </a:endParaRPr>
          </a:p>
          <a:p>
            <a:pPr marL="108014" indent="228600">
              <a:lnSpc>
                <a:spcPct val="107000"/>
              </a:lnSpc>
              <a:spcAft>
                <a:spcPts val="252"/>
              </a:spcAft>
            </a:pPr>
            <a:endParaRPr lang="en-US" sz="1300" kern="100" spc="-20" dirty="0">
              <a:latin typeface="Times New Roman" panose="02020603050405020304" pitchFamily="18" charset="0"/>
              <a:ea typeface="Calibri" panose="020F0502020204030204" pitchFamily="34" charset="0"/>
              <a:cs typeface="Times New Roman" panose="02020603050405020304" pitchFamily="18" charset="0"/>
            </a:endParaRPr>
          </a:p>
          <a:p>
            <a:pPr marL="108014" indent="228600">
              <a:lnSpc>
                <a:spcPct val="107000"/>
              </a:lnSpc>
              <a:spcAft>
                <a:spcPts val="252"/>
              </a:spcAft>
            </a:pPr>
            <a:r>
              <a:rPr lang="en-US" sz="1300" kern="100" spc="-20" dirty="0">
                <a:latin typeface="Times New Roman" panose="02020603050405020304" pitchFamily="18" charset="0"/>
                <a:ea typeface="Calibri" panose="020F0502020204030204" pitchFamily="34" charset="0"/>
                <a:cs typeface="Times New Roman" panose="02020603050405020304" pitchFamily="18" charset="0"/>
              </a:rPr>
              <a:t>						         </a:t>
            </a:r>
            <a:r>
              <a:rPr lang="en-US" sz="1000" kern="100" spc="-20" dirty="0">
                <a:latin typeface="Times New Roman" panose="02020603050405020304" pitchFamily="18" charset="0"/>
                <a:ea typeface="Calibri" panose="020F0502020204030204" pitchFamily="34" charset="0"/>
                <a:cs typeface="Times New Roman" panose="02020603050405020304" pitchFamily="18" charset="0"/>
              </a:rPr>
              <a:t>5</a:t>
            </a:r>
          </a:p>
        </p:txBody>
      </p:sp>
      <p:sp>
        <p:nvSpPr>
          <p:cNvPr id="4" name="TextBox 3">
            <a:extLst>
              <a:ext uri="{FF2B5EF4-FFF2-40B4-BE49-F238E27FC236}">
                <a16:creationId xmlns:a16="http://schemas.microsoft.com/office/drawing/2014/main" id="{D7B7A108-0D07-A359-FA2A-D6804F97317E}"/>
              </a:ext>
            </a:extLst>
          </p:cNvPr>
          <p:cNvSpPr txBox="1"/>
          <p:nvPr/>
        </p:nvSpPr>
        <p:spPr>
          <a:xfrm>
            <a:off x="3942083" y="0"/>
            <a:ext cx="3352800" cy="4763612"/>
          </a:xfrm>
          <a:prstGeom prst="rect">
            <a:avLst/>
          </a:prstGeom>
          <a:noFill/>
        </p:spPr>
        <p:txBody>
          <a:bodyPr wrap="square" rtlCol="0">
            <a:spAutoFit/>
          </a:bodyPr>
          <a:lstStyle/>
          <a:p>
            <a:pPr marR="144018" indent="182880" algn="just">
              <a:lnSpc>
                <a:spcPct val="95000"/>
              </a:lnSpc>
              <a:spcAft>
                <a:spcPts val="200"/>
              </a:spcAft>
            </a:pPr>
            <a:r>
              <a:rPr lang="en-US" sz="1300" i="1" kern="100" spc="-9" dirty="0">
                <a:latin typeface="Times New Roman" panose="02020603050405020304" pitchFamily="18" charset="0"/>
                <a:ea typeface="Calibri" panose="020F0502020204030204" pitchFamily="34" charset="0"/>
                <a:cs typeface="Times New Roman" panose="02020603050405020304" pitchFamily="18" charset="0"/>
              </a:rPr>
              <a:t>Female Participant: ______________  </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marL="171450" marR="144018" indent="182563" algn="just">
              <a:lnSpc>
                <a:spcPct val="95000"/>
              </a:lnSpc>
              <a:spcAft>
                <a:spcPts val="200"/>
              </a:spcAft>
            </a:pPr>
            <a:r>
              <a:rPr lang="en-US" sz="1300" b="1" kern="100" spc="-9" dirty="0">
                <a:latin typeface="Times New Roman" panose="02020603050405020304" pitchFamily="18" charset="0"/>
                <a:ea typeface="Calibri" panose="020F0502020204030204" pitchFamily="34" charset="0"/>
                <a:cs typeface="Times New Roman" panose="02020603050405020304" pitchFamily="18" charset="0"/>
              </a:rPr>
              <a:t>Then God said, 'Let there be light,'; and there was light. And God saw the light, that it was good, and God divided the light from the darkness. God called the light Day, and the darkness He called Night. So, the evening and the morning were the first day" (Genesis 1:3-5).</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marL="171450" marR="144018" indent="182563" algn="just">
              <a:lnSpc>
                <a:spcPct val="95000"/>
              </a:lnSpc>
              <a:spcAft>
                <a:spcPts val="200"/>
              </a:spcAft>
            </a:pPr>
            <a:r>
              <a:rPr lang="en-US" sz="1300" b="1" kern="100" spc="-9" dirty="0">
                <a:latin typeface="Times New Roman" panose="02020603050405020304" pitchFamily="18" charset="0"/>
                <a:ea typeface="Calibri" panose="020F0502020204030204" pitchFamily="34" charset="0"/>
                <a:cs typeface="Times New Roman" panose="02020603050405020304" pitchFamily="18" charset="0"/>
              </a:rPr>
              <a:t>The people who sat in great darkness have seen a great light, and upon these who sat in the region and shadow of death Light has dawned (Matthew 4:16 quoting from Isaiah 42:7).</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marL="144018" marR="144018" indent="182880" algn="just">
              <a:lnSpc>
                <a:spcPct val="95000"/>
              </a:lnSpc>
              <a:spcAft>
                <a:spcPts val="200"/>
              </a:spcAft>
            </a:pPr>
            <a:r>
              <a:rPr lang="en-US" sz="1300" b="1" i="1" kern="100" spc="-9" dirty="0">
                <a:latin typeface="Times New Roman" panose="02020603050405020304" pitchFamily="18" charset="0"/>
                <a:ea typeface="Calibri" panose="020F0502020204030204" pitchFamily="34" charset="0"/>
                <a:cs typeface="Times New Roman" panose="02020603050405020304" pitchFamily="18" charset="0"/>
              </a:rPr>
              <a:t>[she lights the candles]</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82880" algn="just">
              <a:lnSpc>
                <a:spcPct val="95000"/>
              </a:lnSpc>
              <a:spcAft>
                <a:spcPts val="200"/>
              </a:spcAft>
            </a:pPr>
            <a:r>
              <a:rPr lang="en-US" sz="1300" b="1" i="1" kern="100" spc="-9" dirty="0">
                <a:latin typeface="Times New Roman" panose="02020603050405020304" pitchFamily="18" charset="0"/>
                <a:ea typeface="Calibri" panose="020F0502020204030204" pitchFamily="34" charset="0"/>
                <a:cs typeface="Times New Roman" panose="02020603050405020304" pitchFamily="18" charset="0"/>
              </a:rPr>
              <a:t>Leader (as the candles are being lit):</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82880" algn="just">
              <a:lnSpc>
                <a:spcPct val="95000"/>
              </a:lnSpc>
              <a:spcAft>
                <a:spcPts val="200"/>
              </a:spcAft>
            </a:pPr>
            <a:r>
              <a:rPr lang="en-US" sz="1300" b="1" kern="100" spc="-9" dirty="0">
                <a:latin typeface="Times New Roman" panose="02020603050405020304" pitchFamily="18" charset="0"/>
                <a:ea typeface="Calibri" panose="020F0502020204030204" pitchFamily="34" charset="0"/>
                <a:cs typeface="Times New Roman" panose="02020603050405020304" pitchFamily="18" charset="0"/>
              </a:rPr>
              <a:t>Just as all creation began with the formation of Light, and just as the Light of the world came as a woman's promised seed, we begin this Passover Seder with a woman lighting the two symbolic candles.</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82880" algn="just">
              <a:lnSpc>
                <a:spcPct val="95000"/>
              </a:lnSpc>
              <a:spcAft>
                <a:spcPts val="200"/>
              </a:spcAft>
            </a:pPr>
            <a:r>
              <a:rPr lang="en-US" sz="1300" b="1" kern="100" spc="-9" dirty="0">
                <a:latin typeface="Times New Roman" panose="02020603050405020304" pitchFamily="18" charset="0"/>
                <a:ea typeface="Calibri" panose="020F0502020204030204" pitchFamily="34" charset="0"/>
                <a:cs typeface="Times New Roman" panose="02020603050405020304" pitchFamily="18" charset="0"/>
              </a:rPr>
              <a:t>These two candles represent the two houses of Israel that will one day be reunited into one by the Messiah.			         </a:t>
            </a:r>
            <a:r>
              <a:rPr lang="en-US" sz="1000" kern="100" spc="-9" dirty="0">
                <a:latin typeface="Times New Roman" panose="02020603050405020304" pitchFamily="18" charset="0"/>
                <a:ea typeface="Calibri" panose="020F0502020204030204" pitchFamily="34" charset="0"/>
                <a:cs typeface="Times New Roman" panose="02020603050405020304" pitchFamily="18" charset="0"/>
              </a:rPr>
              <a:t>6</a:t>
            </a:r>
            <a:endParaRPr lang="en-US" sz="1000" kern="1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33F91376-3775-BDB1-C34C-E7E11812E379}"/>
              </a:ext>
            </a:extLst>
          </p:cNvPr>
          <p:cNvSpPr txBox="1"/>
          <p:nvPr/>
        </p:nvSpPr>
        <p:spPr>
          <a:xfrm>
            <a:off x="0" y="5018251"/>
            <a:ext cx="3352800" cy="4719946"/>
          </a:xfrm>
          <a:prstGeom prst="rect">
            <a:avLst/>
          </a:prstGeom>
          <a:noFill/>
        </p:spPr>
        <p:txBody>
          <a:bodyPr wrap="square" rtlCol="0">
            <a:spAutoFit/>
          </a:bodyPr>
          <a:lstStyle/>
          <a:p>
            <a:pPr indent="144018" algn="just">
              <a:lnSpc>
                <a:spcPct val="107000"/>
              </a:lnSpc>
              <a:spcAft>
                <a:spcPts val="252"/>
              </a:spcAft>
            </a:pPr>
            <a:r>
              <a:rPr lang="en-US" sz="1300" i="1" kern="100" spc="-9" dirty="0">
                <a:latin typeface="Times New Roman" panose="02020603050405020304" pitchFamily="18" charset="0"/>
                <a:ea typeface="Calibri" panose="020F0502020204030204" pitchFamily="34" charset="0"/>
                <a:cs typeface="Times New Roman" panose="02020603050405020304" pitchFamily="18" charset="0"/>
              </a:rPr>
              <a:t>Everyone raises their glass of wine (or juice)</a:t>
            </a:r>
          </a:p>
          <a:p>
            <a:pPr indent="144018" algn="just">
              <a:lnSpc>
                <a:spcPct val="107000"/>
              </a:lnSpc>
              <a:spcAft>
                <a:spcPts val="252"/>
              </a:spcAft>
            </a:pPr>
            <a:endParaRPr lang="en-US" sz="400" i="1" kern="100" spc="-9" dirty="0">
              <a:latin typeface="Times New Roman" panose="02020603050405020304" pitchFamily="18" charset="0"/>
              <a:ea typeface="Calibri" panose="020F0502020204030204" pitchFamily="34" charset="0"/>
              <a:cs typeface="Times New Roman" panose="02020603050405020304" pitchFamily="18" charset="0"/>
            </a:endParaRPr>
          </a:p>
          <a:p>
            <a:pPr indent="144018" algn="just">
              <a:lnSpc>
                <a:spcPct val="107000"/>
              </a:lnSpc>
              <a:spcAft>
                <a:spcPts val="252"/>
              </a:spcAft>
            </a:pPr>
            <a:r>
              <a:rPr lang="en-US" sz="1000" i="1" kern="100" spc="-9" dirty="0">
                <a:latin typeface="Times New Roman" panose="02020603050405020304" pitchFamily="18" charset="0"/>
                <a:ea typeface="Calibri" panose="020F0502020204030204" pitchFamily="34" charset="0"/>
                <a:cs typeface="Times New Roman" panose="02020603050405020304" pitchFamily="18" charset="0"/>
              </a:rPr>
              <a:t>Leader: ________________</a:t>
            </a:r>
          </a:p>
          <a:p>
            <a:pPr>
              <a:lnSpc>
                <a:spcPct val="107000"/>
              </a:lnSpc>
              <a:spcAft>
                <a:spcPts val="600"/>
              </a:spcAft>
            </a:pPr>
            <a:r>
              <a:rPr lang="en-US" b="1" kern="100" dirty="0">
                <a:latin typeface="Times New Roman" panose="02020603050405020304" pitchFamily="18" charset="0"/>
                <a:ea typeface="Calibri" panose="020F0502020204030204" pitchFamily="34" charset="0"/>
                <a:cs typeface="Times New Roman" panose="02020603050405020304" pitchFamily="18" charset="0"/>
              </a:rPr>
              <a:t>1. KADESH</a:t>
            </a:r>
            <a:r>
              <a:rPr lang="en-US" kern="100" dirty="0">
                <a:latin typeface="Times New Roman" panose="02020603050405020304" pitchFamily="18" charset="0"/>
                <a:ea typeface="Calibri" panose="020F0502020204030204" pitchFamily="34" charset="0"/>
                <a:cs typeface="Times New Roman" panose="02020603050405020304" pitchFamily="18" charset="0"/>
              </a:rPr>
              <a:t>  </a:t>
            </a:r>
            <a:r>
              <a:rPr lang="en-US" b="1" kern="100" dirty="0">
                <a:latin typeface="Times New Roman" panose="02020603050405020304" pitchFamily="18" charset="0"/>
                <a:ea typeface="Calibri" panose="020F0502020204030204" pitchFamily="34" charset="0"/>
                <a:cs typeface="Times New Roman" panose="02020603050405020304" pitchFamily="18" charset="0"/>
              </a:rPr>
              <a:t>(</a:t>
            </a:r>
            <a:r>
              <a:rPr lang="en-US" b="1" kern="0" dirty="0" err="1">
                <a:latin typeface="Times New Roman" panose="02020603050405020304" pitchFamily="18" charset="0"/>
                <a:ea typeface="HGMaruGothicMPRO" panose="020F0400000000000000" pitchFamily="34" charset="-128"/>
                <a:cs typeface="Times New Roman" panose="02020603050405020304" pitchFamily="18" charset="0"/>
              </a:rPr>
              <a:t>קדש</a:t>
            </a:r>
            <a:r>
              <a:rPr lang="en-US" b="1" kern="0" dirty="0">
                <a:latin typeface="Times New Roman" panose="02020603050405020304" pitchFamily="18" charset="0"/>
                <a:ea typeface="HGMaruGothicMPRO" panose="020F0400000000000000" pitchFamily="34" charset="-128"/>
                <a:cs typeface="Times New Roman" panose="02020603050405020304" pitchFamily="18" charset="0"/>
              </a:rPr>
              <a:t>)   </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(The Kiddush - Blessing the Wine)</a:t>
            </a:r>
          </a:p>
          <a:p>
            <a:pPr>
              <a:lnSpc>
                <a:spcPct val="107000"/>
              </a:lnSpc>
              <a:spcAft>
                <a:spcPts val="600"/>
              </a:spcAft>
            </a:pP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600"/>
              </a:spcAft>
            </a:pPr>
            <a:r>
              <a:rPr lang="en-US" sz="14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400" b="1" kern="100" dirty="0">
                <a:latin typeface="Times New Roman" panose="02020603050405020304" pitchFamily="18" charset="0"/>
                <a:ea typeface="Calibri" panose="020F0502020204030204" pitchFamily="34" charset="0"/>
                <a:cs typeface="Times New Roman" panose="02020603050405020304" pitchFamily="18" charset="0"/>
              </a:rPr>
              <a:t>בָּ</a:t>
            </a:r>
            <a:r>
              <a:rPr lang="en-US" sz="1400" b="1" kern="100" dirty="0" err="1">
                <a:latin typeface="Times New Roman" panose="02020603050405020304" pitchFamily="18" charset="0"/>
                <a:ea typeface="Calibri" panose="020F0502020204030204" pitchFamily="34" charset="0"/>
                <a:cs typeface="Times New Roman" panose="02020603050405020304" pitchFamily="18" charset="0"/>
              </a:rPr>
              <a:t>רוּך</a:t>
            </a:r>
            <a:r>
              <a:rPr lang="en-US" sz="1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400" b="1" kern="100" dirty="0" err="1">
                <a:latin typeface="Times New Roman" panose="02020603050405020304" pitchFamily="18" charset="0"/>
                <a:ea typeface="Calibri" panose="020F0502020204030204" pitchFamily="34" charset="0"/>
                <a:cs typeface="Times New Roman" panose="02020603050405020304" pitchFamily="18" charset="0"/>
              </a:rPr>
              <a:t>אַת</a:t>
            </a:r>
            <a:r>
              <a:rPr lang="en-US" sz="1400" b="1" kern="100" dirty="0">
                <a:latin typeface="Times New Roman" panose="02020603050405020304" pitchFamily="18" charset="0"/>
                <a:ea typeface="Calibri" panose="020F0502020204030204" pitchFamily="34" charset="0"/>
                <a:cs typeface="Times New Roman" panose="02020603050405020304" pitchFamily="18" charset="0"/>
              </a:rPr>
              <a:t>ָּה </a:t>
            </a:r>
            <a:r>
              <a:rPr lang="en-US" sz="1400" b="1" kern="100" dirty="0" err="1">
                <a:latin typeface="Times New Roman" panose="02020603050405020304" pitchFamily="18" charset="0"/>
                <a:ea typeface="Calibri" panose="020F0502020204030204" pitchFamily="34" charset="0"/>
                <a:cs typeface="Times New Roman" panose="02020603050405020304" pitchFamily="18" charset="0"/>
              </a:rPr>
              <a:t>ה</a:t>
            </a:r>
            <a:r>
              <a:rPr lang="en-US" sz="1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400" b="1" kern="100" dirty="0" err="1">
                <a:latin typeface="Times New Roman" panose="02020603050405020304" pitchFamily="18" charset="0"/>
                <a:ea typeface="Calibri" panose="020F0502020204030204" pitchFamily="34" charset="0"/>
                <a:cs typeface="Times New Roman" panose="02020603050405020304" pitchFamily="18" charset="0"/>
              </a:rPr>
              <a:t>אֱלֹהֵינו</a:t>
            </a:r>
            <a:r>
              <a:rPr lang="en-US" sz="1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400" b="1" kern="100" dirty="0" err="1">
                <a:latin typeface="Times New Roman" panose="02020603050405020304" pitchFamily="18" charset="0"/>
                <a:ea typeface="Calibri" panose="020F0502020204030204" pitchFamily="34" charset="0"/>
                <a:cs typeface="Times New Roman" panose="02020603050405020304" pitchFamily="18" charset="0"/>
              </a:rPr>
              <a:t>מֶלֶך</a:t>
            </a:r>
            <a:r>
              <a:rPr lang="en-US" sz="1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400" b="1" kern="100" dirty="0" err="1">
                <a:latin typeface="Times New Roman" panose="02020603050405020304" pitchFamily="18" charset="0"/>
                <a:ea typeface="Calibri" panose="020F0502020204030204" pitchFamily="34" charset="0"/>
                <a:cs typeface="Times New Roman" panose="02020603050405020304" pitchFamily="18" charset="0"/>
              </a:rPr>
              <a:t>הָעוֹלָם</a:t>
            </a:r>
            <a:r>
              <a:rPr lang="en-US" sz="1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400" b="1" kern="100" dirty="0" err="1">
                <a:latin typeface="Times New Roman" panose="02020603050405020304" pitchFamily="18" charset="0"/>
                <a:ea typeface="Calibri" panose="020F0502020204030204" pitchFamily="34" charset="0"/>
                <a:cs typeface="Times New Roman" panose="02020603050405020304" pitchFamily="18" charset="0"/>
              </a:rPr>
              <a:t>בּוֹרֵא</a:t>
            </a:r>
            <a:r>
              <a:rPr lang="en-US" sz="1400" b="1" kern="100" dirty="0">
                <a:latin typeface="Times New Roman" panose="02020603050405020304" pitchFamily="18" charset="0"/>
                <a:ea typeface="Calibri" panose="020F0502020204030204" pitchFamily="34" charset="0"/>
                <a:cs typeface="Times New Roman" panose="02020603050405020304" pitchFamily="18" charset="0"/>
              </a:rPr>
              <a:t> פְּ</a:t>
            </a:r>
            <a:r>
              <a:rPr lang="en-US" sz="1400" b="1" kern="100" dirty="0" err="1">
                <a:latin typeface="Times New Roman" panose="02020603050405020304" pitchFamily="18" charset="0"/>
                <a:ea typeface="Calibri" panose="020F0502020204030204" pitchFamily="34" charset="0"/>
                <a:cs typeface="Times New Roman" panose="02020603050405020304" pitchFamily="18" charset="0"/>
              </a:rPr>
              <a:t>רִי</a:t>
            </a:r>
            <a:r>
              <a:rPr lang="en-US" sz="1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400" b="1" kern="100" dirty="0" err="1">
                <a:latin typeface="Times New Roman" panose="02020603050405020304" pitchFamily="18" charset="0"/>
                <a:ea typeface="Calibri" panose="020F0502020204030204" pitchFamily="34" charset="0"/>
                <a:cs typeface="Times New Roman" panose="02020603050405020304" pitchFamily="18" charset="0"/>
              </a:rPr>
              <a:t>הַג</a:t>
            </a:r>
            <a:r>
              <a:rPr lang="en-US" sz="1400" b="1" kern="100" dirty="0">
                <a:latin typeface="Times New Roman" panose="02020603050405020304" pitchFamily="18" charset="0"/>
                <a:ea typeface="Calibri" panose="020F0502020204030204" pitchFamily="34" charset="0"/>
                <a:cs typeface="Times New Roman" panose="02020603050405020304" pitchFamily="18" charset="0"/>
              </a:rPr>
              <a:t>ָּ</a:t>
            </a:r>
            <a:r>
              <a:rPr lang="en-US" sz="1400" b="1" kern="100" dirty="0" err="1">
                <a:latin typeface="Times New Roman" panose="02020603050405020304" pitchFamily="18" charset="0"/>
                <a:ea typeface="Calibri" panose="020F0502020204030204" pitchFamily="34" charset="0"/>
                <a:cs typeface="Times New Roman" panose="02020603050405020304" pitchFamily="18" charset="0"/>
              </a:rPr>
              <a:t>פֶן</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600"/>
              </a:spcAft>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(Baruch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ata</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Adonai,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Eloheinu</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melech</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ha’olam</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bo’rei</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pri</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ha’gafen</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a:t>
            </a:r>
          </a:p>
          <a:p>
            <a:pPr algn="ctr">
              <a:lnSpc>
                <a:spcPct val="107000"/>
              </a:lnSpc>
              <a:spcAft>
                <a:spcPts val="600"/>
              </a:spcAft>
            </a:pP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600"/>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(Bah-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rookh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tah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ah-doh-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noi</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eh-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loh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-hay-</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noo</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meh-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lekh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hah-oh-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lahm</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boh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-ray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pree</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hah-gah-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fehn</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600"/>
              </a:spcAft>
            </a:pP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600"/>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BLESSED are You, Adonai, our Elohim, King of the universe, Who creates the fruit of the vine.</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600"/>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600"/>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Everyone takes a sip from their glass.</a:t>
            </a:r>
          </a:p>
          <a:p>
            <a:pPr indent="144018">
              <a:lnSpc>
                <a:spcPct val="107000"/>
              </a:lnSpc>
              <a:spcAft>
                <a:spcPts val="600"/>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000" kern="100" dirty="0">
                <a:latin typeface="Times New Roman" panose="02020603050405020304" pitchFamily="18" charset="0"/>
                <a:ea typeface="Calibri" panose="020F0502020204030204" pitchFamily="34" charset="0"/>
                <a:cs typeface="Times New Roman" panose="02020603050405020304" pitchFamily="18" charset="0"/>
              </a:rPr>
              <a:t>7</a:t>
            </a:r>
          </a:p>
        </p:txBody>
      </p:sp>
      <p:sp>
        <p:nvSpPr>
          <p:cNvPr id="7" name="TextBox 6">
            <a:extLst>
              <a:ext uri="{FF2B5EF4-FFF2-40B4-BE49-F238E27FC236}">
                <a16:creationId xmlns:a16="http://schemas.microsoft.com/office/drawing/2014/main" id="{E0297656-24F7-2F7B-E849-7AD2EB63CA5C}"/>
              </a:ext>
            </a:extLst>
          </p:cNvPr>
          <p:cNvSpPr txBox="1"/>
          <p:nvPr/>
        </p:nvSpPr>
        <p:spPr>
          <a:xfrm>
            <a:off x="3942083" y="5013286"/>
            <a:ext cx="3352800" cy="5055936"/>
          </a:xfrm>
          <a:prstGeom prst="rect">
            <a:avLst/>
          </a:prstGeom>
          <a:noFill/>
        </p:spPr>
        <p:txBody>
          <a:bodyPr wrap="square" rtlCol="0">
            <a:spAutoFit/>
          </a:bodyPr>
          <a:lstStyle/>
          <a:p>
            <a:pPr indent="285750">
              <a:lnSpc>
                <a:spcPct val="107000"/>
              </a:lnSpc>
              <a:spcAft>
                <a:spcPts val="252"/>
              </a:spcAft>
            </a:pPr>
            <a:r>
              <a:rPr lang="en-US" sz="1300" b="1" kern="100" spc="-10" dirty="0">
                <a:latin typeface="Times New Roman" panose="02020603050405020304" pitchFamily="18" charset="0"/>
                <a:ea typeface="Calibri" panose="020F0502020204030204" pitchFamily="34" charset="0"/>
                <a:cs typeface="Times New Roman" panose="02020603050405020304" pitchFamily="18" charset="0"/>
              </a:rPr>
              <a:t>BLESSED are You, Adonai, our Elohim, King of the universe, who has chosen us, a family grafted into the root of Israel, from among all people, and raised us above all tongues, and made us righteous through faith, and holy through Your Law. And You, Adonai, or Elohim, have lovingly given us festivals for happiness, feasts and festive seasons for rejoicing! This day of the matzah feast and the season of our freedom, to be called holy, commemorating the Exodus from Egypt.  We thank you, Father, in the name of your son Yeshua, our Messiah. Amen.</a:t>
            </a:r>
            <a:endParaRPr lang="en-US" sz="1300" kern="100" spc="-1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252"/>
              </a:spcAft>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p>
          <a:p>
            <a:pPr>
              <a:lnSpc>
                <a:spcPct val="107000"/>
              </a:lnSpc>
            </a:pPr>
            <a:r>
              <a:rPr lang="en-US" b="1" kern="100" dirty="0">
                <a:latin typeface="Times New Roman" panose="02020603050405020304" pitchFamily="18" charset="0"/>
                <a:ea typeface="Calibri" panose="020F0502020204030204" pitchFamily="34" charset="0"/>
                <a:cs typeface="Times New Roman" panose="02020603050405020304" pitchFamily="18" charset="0"/>
              </a:rPr>
              <a:t>2. URCHATZ </a:t>
            </a:r>
            <a:r>
              <a:rPr lang="en-US" kern="100" dirty="0">
                <a:latin typeface="Times New Roman" panose="02020603050405020304" pitchFamily="18" charset="0"/>
                <a:ea typeface="Calibri" panose="020F0502020204030204" pitchFamily="34" charset="0"/>
                <a:cs typeface="Times New Roman" panose="02020603050405020304" pitchFamily="18" charset="0"/>
              </a:rPr>
              <a:t> </a:t>
            </a:r>
            <a:r>
              <a:rPr lang="en-US" b="1" kern="100" dirty="0">
                <a:latin typeface="Times New Roman" panose="02020603050405020304" pitchFamily="18" charset="0"/>
                <a:ea typeface="Calibri" panose="020F0502020204030204" pitchFamily="34" charset="0"/>
                <a:cs typeface="Times New Roman" panose="02020603050405020304" pitchFamily="18" charset="0"/>
              </a:rPr>
              <a:t>(</a:t>
            </a:r>
            <a:r>
              <a:rPr lang="en-US" b="1" kern="0" dirty="0" err="1">
                <a:latin typeface="Times New Roman" panose="02020603050405020304" pitchFamily="18" charset="0"/>
                <a:ea typeface="HGMaruGothicMPRO" panose="020F0400000000000000" pitchFamily="34" charset="-128"/>
                <a:cs typeface="Times New Roman" panose="02020603050405020304" pitchFamily="18" charset="0"/>
              </a:rPr>
              <a:t>ורחץ</a:t>
            </a:r>
            <a:r>
              <a:rPr lang="en-US" b="1" kern="0" dirty="0">
                <a:latin typeface="Times New Roman" panose="02020603050405020304" pitchFamily="18" charset="0"/>
                <a:ea typeface="HGMaruGothicMPRO" panose="020F0400000000000000" pitchFamily="34" charset="-128"/>
                <a:cs typeface="Times New Roman" panose="02020603050405020304" pitchFamily="18" charset="0"/>
              </a:rPr>
              <a:t>)   </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(and Wash)</a:t>
            </a:r>
          </a:p>
          <a:p>
            <a:pPr>
              <a:lnSpc>
                <a:spcPct val="107000"/>
              </a:lnSpc>
              <a:spcAft>
                <a:spcPts val="252"/>
              </a:spcAft>
            </a:pPr>
            <a:r>
              <a:rPr lang="en-US" sz="800" kern="100" dirty="0">
                <a:latin typeface="Times New Roman" panose="02020603050405020304" pitchFamily="18" charset="0"/>
                <a:ea typeface="Calibri" panose="020F0502020204030204" pitchFamily="34" charset="0"/>
                <a:cs typeface="Times New Roman" panose="02020603050405020304" pitchFamily="18" charset="0"/>
              </a:rPr>
              <a:t> </a:t>
            </a:r>
          </a:p>
          <a:p>
            <a:pPr indent="144018">
              <a:lnSpc>
                <a:spcPct val="107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This special washing is done at the Seder table to signify purification.</a:t>
            </a:r>
          </a:p>
          <a:p>
            <a:pPr indent="144018">
              <a:lnSpc>
                <a:spcPct val="107000"/>
              </a:lnSpc>
              <a:spcAft>
                <a:spcPts val="252"/>
              </a:spcAft>
            </a:pPr>
            <a:endParaRPr lang="en-US" sz="1300" i="1"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000" kern="100" dirty="0">
                <a:latin typeface="Times New Roman" panose="02020603050405020304" pitchFamily="18" charset="0"/>
                <a:ea typeface="Calibri" panose="020F0502020204030204" pitchFamily="34" charset="0"/>
                <a:cs typeface="Times New Roman" panose="02020603050405020304" pitchFamily="18" charset="0"/>
              </a:rPr>
              <a:t>8</a:t>
            </a:r>
          </a:p>
          <a:p>
            <a:pPr indent="144018">
              <a:lnSpc>
                <a:spcPct val="107000"/>
              </a:lnSpc>
              <a:spcAft>
                <a:spcPts val="252"/>
              </a:spcAft>
            </a:pP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70634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D585FB-ED6D-C3B0-9B8F-30EFACC4D48D}"/>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B8134DE0-76E2-CD26-DBC5-F44FDDD9ED66}"/>
              </a:ext>
            </a:extLst>
          </p:cNvPr>
          <p:cNvSpPr/>
          <p:nvPr/>
        </p:nvSpPr>
        <p:spPr>
          <a:xfrm>
            <a:off x="0" y="0"/>
            <a:ext cx="7294881" cy="96012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 name="Straight Connector 2">
            <a:extLst>
              <a:ext uri="{FF2B5EF4-FFF2-40B4-BE49-F238E27FC236}">
                <a16:creationId xmlns:a16="http://schemas.microsoft.com/office/drawing/2014/main" id="{DE25E895-8D48-5BFE-D96C-3CF48EB635D2}"/>
              </a:ext>
            </a:extLst>
          </p:cNvPr>
          <p:cNvCxnSpPr>
            <a:cxnSpLocks/>
            <a:stCxn id="12" idx="0"/>
            <a:endCxn id="12" idx="2"/>
          </p:cNvCxnSpPr>
          <p:nvPr/>
        </p:nvCxnSpPr>
        <p:spPr>
          <a:xfrm>
            <a:off x="3647441" y="0"/>
            <a:ext cx="0" cy="9601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B275E07C-AAE6-6058-4A4D-B754E0873831}"/>
              </a:ext>
            </a:extLst>
          </p:cNvPr>
          <p:cNvCxnSpPr>
            <a:cxnSpLocks/>
            <a:stCxn id="12" idx="3"/>
            <a:endCxn id="12" idx="1"/>
          </p:cNvCxnSpPr>
          <p:nvPr/>
        </p:nvCxnSpPr>
        <p:spPr>
          <a:xfrm flipH="1">
            <a:off x="0" y="4800600"/>
            <a:ext cx="7294881"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04E47AF3-5324-A086-3ACE-FFDAF2D4D8D6}"/>
              </a:ext>
            </a:extLst>
          </p:cNvPr>
          <p:cNvSpPr txBox="1"/>
          <p:nvPr/>
        </p:nvSpPr>
        <p:spPr>
          <a:xfrm>
            <a:off x="20319" y="0"/>
            <a:ext cx="3352800" cy="4836709"/>
          </a:xfrm>
          <a:prstGeom prst="rect">
            <a:avLst/>
          </a:prstGeom>
          <a:noFill/>
        </p:spPr>
        <p:txBody>
          <a:bodyPr wrap="square" rtlCol="0">
            <a:spAutoFit/>
          </a:bodyPr>
          <a:lstStyle/>
          <a:p>
            <a:pPr indent="285750">
              <a:lnSpc>
                <a:spcPct val="95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Someone brings the pitcher of water and the bowl to each of the Seder participants - the towel should be draped over their arm so it is readily available.  The bowl is place on the plate and the pitcher-bearer pours a little water on the person’s hands.</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285750">
              <a:lnSpc>
                <a:spcPct val="95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	[The Leader reads the following while the hand washing is taking place]</a:t>
            </a:r>
          </a:p>
          <a:p>
            <a:pPr indent="285750">
              <a:lnSpc>
                <a:spcPct val="95000"/>
              </a:lnSpc>
              <a:spcAft>
                <a:spcPts val="252"/>
              </a:spcAft>
            </a:pPr>
            <a:endParaRPr lang="en-US" sz="800" kern="100" dirty="0">
              <a:latin typeface="Times New Roman" panose="02020603050405020304" pitchFamily="18" charset="0"/>
              <a:ea typeface="Calibri" panose="020F0502020204030204" pitchFamily="34" charset="0"/>
              <a:cs typeface="Times New Roman" panose="02020603050405020304" pitchFamily="18" charset="0"/>
            </a:endParaRPr>
          </a:p>
          <a:p>
            <a:pPr indent="285750">
              <a:lnSpc>
                <a:spcPct val="95000"/>
              </a:lnSpc>
              <a:spcAft>
                <a:spcPts val="252"/>
              </a:spcAft>
            </a:pPr>
            <a:r>
              <a:rPr lang="en-US" sz="1300" b="1" kern="100" spc="-6" dirty="0">
                <a:latin typeface="Times New Roman" panose="02020603050405020304" pitchFamily="18" charset="0"/>
                <a:ea typeface="Calibri" panose="020F0502020204030204" pitchFamily="34" charset="0"/>
                <a:cs typeface="Times New Roman" panose="02020603050405020304" pitchFamily="18" charset="0"/>
              </a:rPr>
              <a:t>The tradition </a:t>
            </a:r>
            <a:r>
              <a:rPr lang="en-US" sz="1300" b="1" kern="100" spc="-20" dirty="0">
                <a:latin typeface="Times New Roman" panose="02020603050405020304" pitchFamily="18" charset="0"/>
                <a:ea typeface="Calibri" panose="020F0502020204030204" pitchFamily="34" charset="0"/>
                <a:cs typeface="Times New Roman" panose="02020603050405020304" pitchFamily="18" charset="0"/>
              </a:rPr>
              <a:t>of washing hands in the Passover Seder comes from the command-</a:t>
            </a:r>
            <a:r>
              <a:rPr lang="en-US" sz="1300" b="1" kern="100" spc="-20" dirty="0" err="1">
                <a:latin typeface="Times New Roman" panose="02020603050405020304" pitchFamily="18" charset="0"/>
                <a:ea typeface="Calibri" panose="020F0502020204030204" pitchFamily="34" charset="0"/>
                <a:cs typeface="Times New Roman" panose="02020603050405020304" pitchFamily="18" charset="0"/>
              </a:rPr>
              <a:t>ment</a:t>
            </a:r>
            <a:r>
              <a:rPr lang="en-US" sz="1300" b="1" kern="100" spc="-20" dirty="0">
                <a:latin typeface="Times New Roman" panose="02020603050405020304" pitchFamily="18" charset="0"/>
                <a:ea typeface="Calibri" panose="020F0502020204030204" pitchFamily="34" charset="0"/>
                <a:cs typeface="Times New Roman" panose="02020603050405020304" pitchFamily="18" charset="0"/>
              </a:rPr>
              <a:t> given to the priests to wash their hands and feet from the water in the Brazen Laver (Exodus 30:18-19). This huge bowl of water stood outside the doors of the tabernacle and was a required stop for any priest to come before God's presence. We are told in Psalms 24 that the only way to "stand in His holy place" is to have "clean hands and a pure heart." So, out of remembrance of this ancient and symbolic custom and the connection to the living Word that has washed us clean, we will take a few minutes and wash our hands. </a:t>
            </a:r>
          </a:p>
          <a:p>
            <a:pPr indent="285750">
              <a:lnSpc>
                <a:spcPct val="95000"/>
              </a:lnSpc>
              <a:spcAft>
                <a:spcPts val="252"/>
              </a:spcAft>
            </a:pPr>
            <a:r>
              <a:rPr lang="en-US" sz="1000" kern="100" spc="-20" dirty="0">
                <a:latin typeface="Times New Roman" panose="02020603050405020304" pitchFamily="18" charset="0"/>
                <a:ea typeface="Calibri" panose="020F0502020204030204" pitchFamily="34" charset="0"/>
                <a:cs typeface="Times New Roman" panose="02020603050405020304" pitchFamily="18" charset="0"/>
              </a:rPr>
              <a:t>						            9</a:t>
            </a:r>
          </a:p>
        </p:txBody>
      </p:sp>
      <p:sp>
        <p:nvSpPr>
          <p:cNvPr id="4" name="TextBox 3">
            <a:extLst>
              <a:ext uri="{FF2B5EF4-FFF2-40B4-BE49-F238E27FC236}">
                <a16:creationId xmlns:a16="http://schemas.microsoft.com/office/drawing/2014/main" id="{B2385A91-894A-0F9A-4A21-3907D5B57DCB}"/>
              </a:ext>
            </a:extLst>
          </p:cNvPr>
          <p:cNvSpPr txBox="1"/>
          <p:nvPr/>
        </p:nvSpPr>
        <p:spPr>
          <a:xfrm>
            <a:off x="3921764" y="0"/>
            <a:ext cx="3352800" cy="4742067"/>
          </a:xfrm>
          <a:prstGeom prst="rect">
            <a:avLst/>
          </a:prstGeom>
          <a:noFill/>
        </p:spPr>
        <p:txBody>
          <a:bodyPr wrap="square" rtlCol="0">
            <a:spAutoFit/>
          </a:bodyPr>
          <a:lstStyle/>
          <a:p>
            <a:pPr indent="144018" algn="ctr">
              <a:lnSpc>
                <a:spcPct val="95000"/>
              </a:lnSpc>
              <a:spcAft>
                <a:spcPts val="252"/>
              </a:spcAft>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Baruch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ata</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Adonai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Eloheinu</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Melech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ha'Olam</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asher</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kid'shanu</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b'mitsvotav</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v'tsivanu</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al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n'tilat</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yadayim</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a:t>
            </a:r>
          </a:p>
          <a:p>
            <a:pPr indent="144018">
              <a:lnSpc>
                <a:spcPct val="95000"/>
              </a:lnSpc>
              <a:spcAft>
                <a:spcPts val="252"/>
              </a:spcAft>
            </a:pPr>
            <a:endParaRPr lang="en-US" sz="800" kern="1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95000"/>
              </a:lnSpc>
              <a:spcAft>
                <a:spcPts val="252"/>
              </a:spcAft>
            </a:pPr>
            <a:r>
              <a:rPr lang="en-US" sz="1300" b="1" kern="100" spc="-10" dirty="0">
                <a:latin typeface="Times New Roman" panose="02020603050405020304" pitchFamily="18" charset="0"/>
                <a:ea typeface="Calibri" panose="020F0502020204030204" pitchFamily="34" charset="0"/>
                <a:cs typeface="Times New Roman" panose="02020603050405020304" pitchFamily="18" charset="0"/>
              </a:rPr>
              <a:t>(Bah-</a:t>
            </a:r>
            <a:r>
              <a:rPr lang="en-US" sz="1300" b="1" kern="100" spc="-10" dirty="0" err="1">
                <a:latin typeface="Times New Roman" panose="02020603050405020304" pitchFamily="18" charset="0"/>
                <a:ea typeface="Calibri" panose="020F0502020204030204" pitchFamily="34" charset="0"/>
                <a:cs typeface="Times New Roman" panose="02020603050405020304" pitchFamily="18" charset="0"/>
              </a:rPr>
              <a:t>rookh</a:t>
            </a:r>
            <a:r>
              <a:rPr lang="en-US" sz="1300" b="1" kern="100" spc="-10" dirty="0">
                <a:latin typeface="Times New Roman" panose="02020603050405020304" pitchFamily="18" charset="0"/>
                <a:ea typeface="Calibri" panose="020F0502020204030204" pitchFamily="34" charset="0"/>
                <a:cs typeface="Times New Roman" panose="02020603050405020304" pitchFamily="18" charset="0"/>
              </a:rPr>
              <a:t>   ah-</a:t>
            </a:r>
            <a:r>
              <a:rPr lang="en-US" sz="1300" b="1" kern="100" spc="-10" dirty="0" err="1">
                <a:latin typeface="Times New Roman" panose="02020603050405020304" pitchFamily="18" charset="0"/>
                <a:ea typeface="Calibri" panose="020F0502020204030204" pitchFamily="34" charset="0"/>
                <a:cs typeface="Times New Roman" panose="02020603050405020304" pitchFamily="18" charset="0"/>
              </a:rPr>
              <a:t>tah</a:t>
            </a:r>
            <a:r>
              <a:rPr lang="en-US" sz="1300" b="1" kern="100" spc="-10" dirty="0">
                <a:latin typeface="Times New Roman" panose="02020603050405020304" pitchFamily="18" charset="0"/>
                <a:ea typeface="Calibri" panose="020F0502020204030204" pitchFamily="34" charset="0"/>
                <a:cs typeface="Times New Roman" panose="02020603050405020304" pitchFamily="18" charset="0"/>
              </a:rPr>
              <a:t>   ah-doh-</a:t>
            </a:r>
            <a:r>
              <a:rPr lang="en-US" sz="1300" b="1" kern="100" spc="-10" dirty="0" err="1">
                <a:latin typeface="Times New Roman" panose="02020603050405020304" pitchFamily="18" charset="0"/>
                <a:ea typeface="Calibri" panose="020F0502020204030204" pitchFamily="34" charset="0"/>
                <a:cs typeface="Times New Roman" panose="02020603050405020304" pitchFamily="18" charset="0"/>
              </a:rPr>
              <a:t>noi</a:t>
            </a:r>
            <a:r>
              <a:rPr lang="en-US" sz="1300" b="1" kern="100" spc="-10" dirty="0">
                <a:latin typeface="Times New Roman" panose="02020603050405020304" pitchFamily="18" charset="0"/>
                <a:ea typeface="Calibri" panose="020F0502020204030204" pitchFamily="34" charset="0"/>
                <a:cs typeface="Times New Roman" panose="02020603050405020304" pitchFamily="18" charset="0"/>
              </a:rPr>
              <a:t>   eh-</a:t>
            </a:r>
            <a:r>
              <a:rPr lang="en-US" sz="1300" b="1" kern="100" spc="-10" dirty="0" err="1">
                <a:latin typeface="Times New Roman" panose="02020603050405020304" pitchFamily="18" charset="0"/>
                <a:ea typeface="Calibri" panose="020F0502020204030204" pitchFamily="34" charset="0"/>
                <a:cs typeface="Times New Roman" panose="02020603050405020304" pitchFamily="18" charset="0"/>
              </a:rPr>
              <a:t>loh</a:t>
            </a:r>
            <a:r>
              <a:rPr lang="en-US" sz="1300" b="1" kern="100" spc="-10" dirty="0">
                <a:latin typeface="Times New Roman" panose="02020603050405020304" pitchFamily="18" charset="0"/>
                <a:ea typeface="Calibri" panose="020F0502020204030204" pitchFamily="34" charset="0"/>
                <a:cs typeface="Times New Roman" panose="02020603050405020304" pitchFamily="18" charset="0"/>
              </a:rPr>
              <a:t>-hay-</a:t>
            </a:r>
            <a:r>
              <a:rPr lang="en-US" sz="1300" b="1" kern="100" spc="-10" dirty="0" err="1">
                <a:latin typeface="Times New Roman" panose="02020603050405020304" pitchFamily="18" charset="0"/>
                <a:ea typeface="Calibri" panose="020F0502020204030204" pitchFamily="34" charset="0"/>
                <a:cs typeface="Times New Roman" panose="02020603050405020304" pitchFamily="18" charset="0"/>
              </a:rPr>
              <a:t>noo</a:t>
            </a:r>
            <a:r>
              <a:rPr lang="en-US" sz="1300" b="1" kern="100" spc="-10" dirty="0">
                <a:latin typeface="Times New Roman" panose="02020603050405020304" pitchFamily="18" charset="0"/>
                <a:ea typeface="Calibri" panose="020F0502020204030204" pitchFamily="34" charset="0"/>
                <a:cs typeface="Times New Roman" panose="02020603050405020304" pitchFamily="18" charset="0"/>
              </a:rPr>
              <a:t>   meh-</a:t>
            </a:r>
            <a:r>
              <a:rPr lang="en-US" sz="1300" b="1" kern="100" spc="-10" dirty="0" err="1">
                <a:latin typeface="Times New Roman" panose="02020603050405020304" pitchFamily="18" charset="0"/>
                <a:ea typeface="Calibri" panose="020F0502020204030204" pitchFamily="34" charset="0"/>
                <a:cs typeface="Times New Roman" panose="02020603050405020304" pitchFamily="18" charset="0"/>
              </a:rPr>
              <a:t>lekh</a:t>
            </a:r>
            <a:r>
              <a:rPr lang="en-US" sz="1300" b="1" kern="100" spc="-10" dirty="0">
                <a:latin typeface="Times New Roman" panose="02020603050405020304" pitchFamily="18" charset="0"/>
                <a:ea typeface="Calibri" panose="020F0502020204030204" pitchFamily="34" charset="0"/>
                <a:cs typeface="Times New Roman" panose="02020603050405020304" pitchFamily="18" charset="0"/>
              </a:rPr>
              <a:t>   hah-oh-</a:t>
            </a:r>
            <a:r>
              <a:rPr lang="en-US" sz="1300" b="1" kern="100" spc="-10" dirty="0" err="1">
                <a:latin typeface="Times New Roman" panose="02020603050405020304" pitchFamily="18" charset="0"/>
                <a:ea typeface="Calibri" panose="020F0502020204030204" pitchFamily="34" charset="0"/>
                <a:cs typeface="Times New Roman" panose="02020603050405020304" pitchFamily="18" charset="0"/>
              </a:rPr>
              <a:t>lahm</a:t>
            </a:r>
            <a:r>
              <a:rPr lang="en-US" sz="1300" b="1" kern="100" spc="-1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100" spc="-10" dirty="0" err="1">
                <a:latin typeface="Times New Roman" panose="02020603050405020304" pitchFamily="18" charset="0"/>
                <a:ea typeface="Calibri" panose="020F0502020204030204" pitchFamily="34" charset="0"/>
                <a:cs typeface="Times New Roman" panose="02020603050405020304" pitchFamily="18" charset="0"/>
              </a:rPr>
              <a:t>asher</a:t>
            </a:r>
            <a:r>
              <a:rPr lang="en-US" sz="1300" b="1" kern="100" spc="-10" dirty="0">
                <a:latin typeface="Times New Roman" panose="02020603050405020304" pitchFamily="18" charset="0"/>
                <a:ea typeface="Calibri" panose="020F0502020204030204" pitchFamily="34" charset="0"/>
                <a:cs typeface="Times New Roman" panose="02020603050405020304" pitchFamily="18" charset="0"/>
              </a:rPr>
              <a:t>   kid-sha-nu   </a:t>
            </a:r>
            <a:r>
              <a:rPr lang="en-US" sz="1300" b="1" kern="100" spc="-10" dirty="0" err="1">
                <a:latin typeface="Times New Roman" panose="02020603050405020304" pitchFamily="18" charset="0"/>
                <a:ea typeface="Calibri" panose="020F0502020204030204" pitchFamily="34" charset="0"/>
                <a:cs typeface="Times New Roman" panose="02020603050405020304" pitchFamily="18" charset="0"/>
              </a:rPr>
              <a:t>beh-mits-vo-tav</a:t>
            </a:r>
            <a:r>
              <a:rPr lang="en-US" sz="1300" b="1" kern="100" spc="-1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100" spc="-10" dirty="0" err="1">
                <a:latin typeface="Times New Roman" panose="02020603050405020304" pitchFamily="18" charset="0"/>
                <a:ea typeface="Calibri" panose="020F0502020204030204" pitchFamily="34" charset="0"/>
                <a:cs typeface="Times New Roman" panose="02020603050405020304" pitchFamily="18" charset="0"/>
              </a:rPr>
              <a:t>veh</a:t>
            </a:r>
            <a:r>
              <a:rPr lang="en-US" sz="1300" b="1" kern="100" spc="-10" dirty="0">
                <a:latin typeface="Times New Roman" panose="02020603050405020304" pitchFamily="18" charset="0"/>
                <a:ea typeface="Calibri" panose="020F0502020204030204" pitchFamily="34" charset="0"/>
                <a:cs typeface="Times New Roman" panose="02020603050405020304" pitchFamily="18" charset="0"/>
              </a:rPr>
              <a:t>-</a:t>
            </a:r>
            <a:r>
              <a:rPr lang="en-US" sz="1300" b="1" kern="100" spc="-10" dirty="0" err="1">
                <a:latin typeface="Times New Roman" panose="02020603050405020304" pitchFamily="18" charset="0"/>
                <a:ea typeface="Calibri" panose="020F0502020204030204" pitchFamily="34" charset="0"/>
                <a:cs typeface="Times New Roman" panose="02020603050405020304" pitchFamily="18" charset="0"/>
              </a:rPr>
              <a:t>siv</a:t>
            </a:r>
            <a:r>
              <a:rPr lang="en-US" sz="1300" b="1" kern="100" spc="-10" dirty="0">
                <a:latin typeface="Times New Roman" panose="02020603050405020304" pitchFamily="18" charset="0"/>
                <a:ea typeface="Calibri" panose="020F0502020204030204" pitchFamily="34" charset="0"/>
                <a:cs typeface="Times New Roman" panose="02020603050405020304" pitchFamily="18" charset="0"/>
              </a:rPr>
              <a:t>-ah-nu   al   </a:t>
            </a:r>
            <a:r>
              <a:rPr lang="en-US" sz="1300" b="1" kern="100" spc="-10" dirty="0" err="1">
                <a:latin typeface="Times New Roman" panose="02020603050405020304" pitchFamily="18" charset="0"/>
                <a:ea typeface="Calibri" panose="020F0502020204030204" pitchFamily="34" charset="0"/>
                <a:cs typeface="Times New Roman" panose="02020603050405020304" pitchFamily="18" charset="0"/>
              </a:rPr>
              <a:t>neh</a:t>
            </a:r>
            <a:r>
              <a:rPr lang="en-US" sz="1300" b="1" kern="100" spc="-10" dirty="0">
                <a:latin typeface="Times New Roman" panose="02020603050405020304" pitchFamily="18" charset="0"/>
                <a:ea typeface="Calibri" panose="020F0502020204030204" pitchFamily="34" charset="0"/>
                <a:cs typeface="Times New Roman" panose="02020603050405020304" pitchFamily="18" charset="0"/>
              </a:rPr>
              <a:t>-</a:t>
            </a:r>
            <a:r>
              <a:rPr lang="en-US" sz="1300" b="1" kern="100" spc="-10" dirty="0" err="1">
                <a:latin typeface="Times New Roman" panose="02020603050405020304" pitchFamily="18" charset="0"/>
                <a:ea typeface="Calibri" panose="020F0502020204030204" pitchFamily="34" charset="0"/>
                <a:cs typeface="Times New Roman" panose="02020603050405020304" pitchFamily="18" charset="0"/>
              </a:rPr>
              <a:t>til</a:t>
            </a:r>
            <a:r>
              <a:rPr lang="en-US" sz="1300" b="1" kern="100" spc="-10" dirty="0">
                <a:latin typeface="Times New Roman" panose="02020603050405020304" pitchFamily="18" charset="0"/>
                <a:ea typeface="Calibri" panose="020F0502020204030204" pitchFamily="34" charset="0"/>
                <a:cs typeface="Times New Roman" panose="02020603050405020304" pitchFamily="18" charset="0"/>
              </a:rPr>
              <a:t>-at   yah-day-</a:t>
            </a:r>
            <a:r>
              <a:rPr lang="en-US" sz="1300" b="1" kern="100" spc="-10" dirty="0" err="1">
                <a:latin typeface="Times New Roman" panose="02020603050405020304" pitchFamily="18" charset="0"/>
                <a:ea typeface="Calibri" panose="020F0502020204030204" pitchFamily="34" charset="0"/>
                <a:cs typeface="Times New Roman" panose="02020603050405020304" pitchFamily="18" charset="0"/>
              </a:rPr>
              <a:t>im</a:t>
            </a:r>
            <a:r>
              <a:rPr lang="en-US" sz="1300" b="1" kern="100" spc="-10" dirty="0">
                <a:latin typeface="Times New Roman" panose="02020603050405020304" pitchFamily="18" charset="0"/>
                <a:ea typeface="Calibri" panose="020F0502020204030204" pitchFamily="34" charset="0"/>
                <a:cs typeface="Times New Roman" panose="02020603050405020304" pitchFamily="18" charset="0"/>
              </a:rPr>
              <a:t>)</a:t>
            </a:r>
            <a:endParaRPr lang="en-US" sz="1300" kern="100" spc="-10" dirty="0">
              <a:latin typeface="Times New Roman" panose="02020603050405020304" pitchFamily="18" charset="0"/>
              <a:ea typeface="Calibri" panose="020F0502020204030204" pitchFamily="34" charset="0"/>
              <a:cs typeface="Times New Roman" panose="02020603050405020304" pitchFamily="18" charset="0"/>
            </a:endParaRPr>
          </a:p>
          <a:p>
            <a:pPr>
              <a:lnSpc>
                <a:spcPct val="95000"/>
              </a:lnSpc>
              <a:spcAft>
                <a:spcPts val="252"/>
              </a:spcAft>
            </a:pPr>
            <a:r>
              <a:rPr lang="en-US" sz="800" b="1" kern="100" spc="-10" dirty="0">
                <a:latin typeface="Times New Roman" panose="02020603050405020304" pitchFamily="18" charset="0"/>
                <a:ea typeface="Calibri" panose="020F0502020204030204" pitchFamily="34" charset="0"/>
                <a:cs typeface="Times New Roman" panose="02020603050405020304" pitchFamily="18" charset="0"/>
              </a:rPr>
              <a:t> </a:t>
            </a:r>
            <a:endParaRPr lang="en-US" sz="800" kern="100" spc="-10" dirty="0">
              <a:latin typeface="Times New Roman" panose="02020603050405020304" pitchFamily="18" charset="0"/>
              <a:ea typeface="Calibri" panose="020F0502020204030204" pitchFamily="34" charset="0"/>
              <a:cs typeface="Times New Roman" panose="02020603050405020304" pitchFamily="18" charset="0"/>
            </a:endParaRPr>
          </a:p>
          <a:p>
            <a:pPr>
              <a:lnSpc>
                <a:spcPct val="95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Blessed are you, Adonai Elohim, King of the Universe, who has sanctified us with His commandments and has commanded us concerning the washing of our hands. Father, we thank you for washing us through the water of Your Word.  Amen.</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95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95000"/>
              </a:lnSpc>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3. KARPAS </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a:t>
            </a:r>
            <a:r>
              <a:rPr lang="en-US" sz="1300" b="1" kern="0" dirty="0" err="1">
                <a:latin typeface="Times New Roman" panose="02020603050405020304" pitchFamily="18" charset="0"/>
                <a:ea typeface="HGMaruGothicMPRO" panose="020F0400000000000000" pitchFamily="34" charset="-128"/>
                <a:cs typeface="Times New Roman" panose="02020603050405020304" pitchFamily="18" charset="0"/>
              </a:rPr>
              <a:t>כרפס</a:t>
            </a:r>
            <a:r>
              <a:rPr lang="en-US" sz="1300" b="1" kern="0" dirty="0">
                <a:latin typeface="Times New Roman" panose="02020603050405020304" pitchFamily="18" charset="0"/>
                <a:ea typeface="HGMaruGothicMPRO" panose="020F0400000000000000" pitchFamily="34" charset="-128"/>
                <a:cs typeface="Times New Roman" panose="02020603050405020304" pitchFamily="18" charset="0"/>
              </a:rPr>
              <a:t>)   </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Greens</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a:t>
            </a:r>
          </a:p>
          <a:p>
            <a:pPr>
              <a:lnSpc>
                <a:spcPct val="95000"/>
              </a:lnSpc>
              <a:spcAft>
                <a:spcPts val="252"/>
              </a:spcAft>
            </a:pPr>
            <a:r>
              <a:rPr lang="en-US" sz="800" kern="100" dirty="0">
                <a:latin typeface="Times New Roman" panose="02020603050405020304" pitchFamily="18" charset="0"/>
                <a:ea typeface="Calibri" panose="020F0502020204030204" pitchFamily="34" charset="0"/>
                <a:cs typeface="Times New Roman" panose="02020603050405020304" pitchFamily="18" charset="0"/>
              </a:rPr>
              <a:t> </a:t>
            </a:r>
          </a:p>
          <a:p>
            <a:pPr indent="144018">
              <a:lnSpc>
                <a:spcPct val="95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Instruct everyone to take a small amount of the greens or other vegetable, dip it into the salt water, and say the blessing below, having in mind that this blessing will also cover the bitter herbs to be eaten later.</a:t>
            </a:r>
          </a:p>
          <a:p>
            <a:pPr indent="144018">
              <a:lnSpc>
                <a:spcPct val="95000"/>
              </a:lnSpc>
              <a:spcAft>
                <a:spcPts val="252"/>
              </a:spcAft>
            </a:pPr>
            <a:r>
              <a:rPr lang="en-US" sz="1000" i="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000" kern="100" dirty="0">
                <a:latin typeface="Times New Roman" panose="02020603050405020304" pitchFamily="18" charset="0"/>
                <a:ea typeface="Calibri" panose="020F0502020204030204" pitchFamily="34" charset="0"/>
                <a:cs typeface="Times New Roman" panose="02020603050405020304" pitchFamily="18" charset="0"/>
              </a:rPr>
              <a:t>10</a:t>
            </a:r>
          </a:p>
        </p:txBody>
      </p:sp>
      <p:sp>
        <p:nvSpPr>
          <p:cNvPr id="6" name="TextBox 5">
            <a:extLst>
              <a:ext uri="{FF2B5EF4-FFF2-40B4-BE49-F238E27FC236}">
                <a16:creationId xmlns:a16="http://schemas.microsoft.com/office/drawing/2014/main" id="{43D12611-F328-E115-BA83-7118CA00119E}"/>
              </a:ext>
            </a:extLst>
          </p:cNvPr>
          <p:cNvSpPr txBox="1"/>
          <p:nvPr/>
        </p:nvSpPr>
        <p:spPr>
          <a:xfrm>
            <a:off x="20319" y="5029200"/>
            <a:ext cx="3352800" cy="4602798"/>
          </a:xfrm>
          <a:prstGeom prst="rect">
            <a:avLst/>
          </a:prstGeom>
          <a:noFill/>
        </p:spPr>
        <p:txBody>
          <a:bodyPr wrap="square" rtlCol="0">
            <a:spAutoFit/>
          </a:bodyPr>
          <a:lstStyle/>
          <a:p>
            <a:pPr indent="144018">
              <a:lnSpc>
                <a:spcPct val="95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This Karpas </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[vegetable]</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is dipped into salt water to remind us of the tears of slaves.  The first time we dip is to remember all those that have gone before us who have maintained their faith while enduring the sufferings of this world. It is upon their shoulders that we stand. </a:t>
            </a:r>
          </a:p>
          <a:p>
            <a:pPr indent="144018">
              <a:lnSpc>
                <a:spcPct val="95000"/>
              </a:lnSpc>
              <a:spcAft>
                <a:spcPts val="252"/>
              </a:spcAft>
            </a:pP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95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Instruct everyone to dip the vegetable into the salt water, a second time.</a:t>
            </a:r>
          </a:p>
          <a:p>
            <a:pPr indent="144018">
              <a:lnSpc>
                <a:spcPct val="95000"/>
              </a:lnSpc>
              <a:spcAft>
                <a:spcPts val="252"/>
              </a:spcAft>
            </a:pP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95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The second time we dip the Karpas is to remind us of our Messiah Yeshua's sufferings as he paid the ultimate ransom to free us from the bondage of our sin.  When we dip this into the salt water and eat it, we are reminded that we are "crucified with Christ" </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(Galatians 2:20)</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and that we have died to sin and are no longer under the bondage of sin or the curse that results from breaking the Holy Law.  It is also a reminder that because we are set free from the curse, we are now made alive for a purpose: to preserve His Word on the earth.                   </a:t>
            </a:r>
            <a:r>
              <a:rPr lang="en-US" sz="1000" kern="100" dirty="0">
                <a:latin typeface="Times New Roman" panose="02020603050405020304" pitchFamily="18" charset="0"/>
                <a:ea typeface="Calibri" panose="020F0502020204030204" pitchFamily="34" charset="0"/>
                <a:cs typeface="Times New Roman" panose="02020603050405020304" pitchFamily="18" charset="0"/>
              </a:rPr>
              <a:t>11</a:t>
            </a:r>
          </a:p>
        </p:txBody>
      </p:sp>
      <p:sp>
        <p:nvSpPr>
          <p:cNvPr id="7" name="TextBox 6">
            <a:extLst>
              <a:ext uri="{FF2B5EF4-FFF2-40B4-BE49-F238E27FC236}">
                <a16:creationId xmlns:a16="http://schemas.microsoft.com/office/drawing/2014/main" id="{29B3FF14-D2A2-E907-497C-B80CB18BFED2}"/>
              </a:ext>
            </a:extLst>
          </p:cNvPr>
          <p:cNvSpPr txBox="1"/>
          <p:nvPr/>
        </p:nvSpPr>
        <p:spPr>
          <a:xfrm>
            <a:off x="3921764" y="5029200"/>
            <a:ext cx="3352800" cy="4795159"/>
          </a:xfrm>
          <a:prstGeom prst="rect">
            <a:avLst/>
          </a:prstGeom>
          <a:noFill/>
        </p:spPr>
        <p:txBody>
          <a:bodyPr wrap="square" rtlCol="0">
            <a:spAutoFit/>
          </a:bodyPr>
          <a:lstStyle/>
          <a:p>
            <a:pPr indent="144018">
              <a:lnSpc>
                <a:spcPct val="95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I have been crucified with Christ; it is no longer I who live, but Christ lives in me. And the life which I now live in the flesh I live by faith in the Son of God, who loved me and gave Himself up for me </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(Galatians 2:20)</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95000"/>
              </a:lnSpc>
              <a:spcAft>
                <a:spcPts val="252"/>
              </a:spcAft>
            </a:pPr>
            <a:r>
              <a:rPr lang="en-US" sz="400" kern="100" dirty="0">
                <a:latin typeface="Times New Roman" panose="02020603050405020304" pitchFamily="18" charset="0"/>
                <a:ea typeface="Calibri" panose="020F0502020204030204" pitchFamily="34" charset="0"/>
                <a:cs typeface="Times New Roman" panose="02020603050405020304" pitchFamily="18" charset="0"/>
              </a:rPr>
              <a:t> </a:t>
            </a:r>
          </a:p>
          <a:p>
            <a:pPr algn="r">
              <a:lnSpc>
                <a:spcPct val="95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בָּ</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רוּך</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אַת</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ָּה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ה</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אֱלֹהֵינו</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מֶלֶך</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הָעוֹלָם</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בּוֹרֵא</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פְּ</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רִי</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הָאֲדָמָה</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gn="ctr">
              <a:lnSpc>
                <a:spcPct val="95000"/>
              </a:lnSpc>
              <a:spcAft>
                <a:spcPts val="252"/>
              </a:spcAft>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Baruch  at  Adonai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Eloheinu</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Melech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ha'Olam</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borey</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paree</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ha'damah</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p>
          <a:p>
            <a:pPr indent="144018">
              <a:lnSpc>
                <a:spcPct val="95000"/>
              </a:lnSpc>
              <a:spcAft>
                <a:spcPts val="252"/>
              </a:spcAft>
            </a:pP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gn="ctr">
              <a:lnSpc>
                <a:spcPct val="95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(Bah-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rookh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tah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ah-doh-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noi</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eh-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loh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-hay-</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noo</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meh-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lekh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hah-oh-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lahm</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bow-ray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pah-ree</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ha-</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dom</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-ah)</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gn="ctr">
              <a:lnSpc>
                <a:spcPct val="95000"/>
              </a:lnSpc>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95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Blessed are You, Adonai, our Elohim, King of the universe, Who creates the fruit of the earth that sustain our lives.  Father, thank you for sending your Son to taste death for us so we don't have to. And we thank you for bringing us new life and new growth through the trials and tribulations of this life, in Yeshua's name. Amen.</a:t>
            </a:r>
          </a:p>
          <a:p>
            <a:pPr indent="144018">
              <a:lnSpc>
                <a:spcPct val="95000"/>
              </a:lnSpc>
              <a:spcAft>
                <a:spcPts val="252"/>
              </a:spcAft>
            </a:pP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95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Everyone eats the greens they have just dipped						       </a:t>
            </a:r>
            <a:r>
              <a:rPr lang="en-US" sz="1000" kern="100" dirty="0">
                <a:latin typeface="Times New Roman" panose="02020603050405020304" pitchFamily="18" charset="0"/>
                <a:ea typeface="Calibri" panose="020F0502020204030204" pitchFamily="34" charset="0"/>
                <a:cs typeface="Times New Roman" panose="02020603050405020304" pitchFamily="18" charset="0"/>
              </a:rPr>
              <a:t>12</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396024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96D0ED-8C7D-BC10-C0CB-BFADADF5C53B}"/>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9FED4D4F-42A0-1992-3010-5266858C5C0E}"/>
              </a:ext>
            </a:extLst>
          </p:cNvPr>
          <p:cNvSpPr/>
          <p:nvPr/>
        </p:nvSpPr>
        <p:spPr>
          <a:xfrm>
            <a:off x="0" y="0"/>
            <a:ext cx="7294881" cy="96012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 name="Straight Connector 2">
            <a:extLst>
              <a:ext uri="{FF2B5EF4-FFF2-40B4-BE49-F238E27FC236}">
                <a16:creationId xmlns:a16="http://schemas.microsoft.com/office/drawing/2014/main" id="{C027965B-2D4F-5E0C-F282-236F2C1B24CD}"/>
              </a:ext>
            </a:extLst>
          </p:cNvPr>
          <p:cNvCxnSpPr>
            <a:cxnSpLocks/>
            <a:stCxn id="12" idx="0"/>
            <a:endCxn id="12" idx="2"/>
          </p:cNvCxnSpPr>
          <p:nvPr/>
        </p:nvCxnSpPr>
        <p:spPr>
          <a:xfrm>
            <a:off x="3647441" y="0"/>
            <a:ext cx="0" cy="9601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30320356-B36F-FCDE-53FA-EBFF70DF2E94}"/>
              </a:ext>
            </a:extLst>
          </p:cNvPr>
          <p:cNvCxnSpPr>
            <a:cxnSpLocks/>
            <a:stCxn id="12" idx="3"/>
            <a:endCxn id="12" idx="1"/>
          </p:cNvCxnSpPr>
          <p:nvPr/>
        </p:nvCxnSpPr>
        <p:spPr>
          <a:xfrm flipH="1">
            <a:off x="0" y="4800600"/>
            <a:ext cx="7294881"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6E6D6E47-29B7-5757-231E-C3652220B67F}"/>
              </a:ext>
            </a:extLst>
          </p:cNvPr>
          <p:cNvSpPr txBox="1"/>
          <p:nvPr/>
        </p:nvSpPr>
        <p:spPr>
          <a:xfrm>
            <a:off x="0" y="0"/>
            <a:ext cx="3352800" cy="4967257"/>
          </a:xfrm>
          <a:prstGeom prst="rect">
            <a:avLst/>
          </a:prstGeom>
          <a:noFill/>
        </p:spPr>
        <p:txBody>
          <a:bodyPr wrap="square" rtlCol="0">
            <a:spAutoFit/>
          </a:bodyPr>
          <a:lstStyle/>
          <a:p>
            <a:pPr>
              <a:lnSpc>
                <a:spcPct val="107000"/>
              </a:lnSpc>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4. </a:t>
            </a:r>
            <a:r>
              <a:rPr lang="en-US" sz="1300" b="1" kern="0" dirty="0">
                <a:latin typeface="Times New Roman" panose="02020603050405020304" pitchFamily="18" charset="0"/>
                <a:ea typeface="Calibri" panose="020F0502020204030204" pitchFamily="34" charset="0"/>
                <a:cs typeface="Times New Roman" panose="02020603050405020304" pitchFamily="18" charset="0"/>
              </a:rPr>
              <a:t>MATZAH  </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0" dirty="0" err="1">
                <a:latin typeface="Times New Roman" panose="02020603050405020304" pitchFamily="18" charset="0"/>
                <a:ea typeface="HGMaruGothicMPRO" panose="020F0400000000000000" pitchFamily="34" charset="-128"/>
                <a:cs typeface="Times New Roman" panose="02020603050405020304" pitchFamily="18" charset="0"/>
              </a:rPr>
              <a:t>מגיד</a:t>
            </a:r>
            <a:r>
              <a:rPr lang="en-US" sz="1300" b="1" kern="0" dirty="0">
                <a:latin typeface="Times New Roman" panose="02020603050405020304" pitchFamily="18" charset="0"/>
                <a:ea typeface="HGMaruGothicMPRO" panose="020F0400000000000000" pitchFamily="34" charset="-128"/>
                <a:cs typeface="Times New Roman" panose="02020603050405020304" pitchFamily="18" charset="0"/>
              </a:rPr>
              <a:t>) </a:t>
            </a:r>
            <a:r>
              <a:rPr lang="en-US" sz="1300" kern="0" dirty="0">
                <a:latin typeface="Times New Roman" panose="02020603050405020304" pitchFamily="18" charset="0"/>
                <a:ea typeface="HGMaruGothicMPRO" panose="020F0400000000000000" pitchFamily="34" charset="-128"/>
                <a:cs typeface="Times New Roman" panose="02020603050405020304" pitchFamily="18" charset="0"/>
              </a:rPr>
              <a:t>  (unleavened bread)</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252"/>
              </a:spcAft>
            </a:pPr>
            <a:r>
              <a:rPr lang="en-US" sz="400" kern="100" dirty="0">
                <a:latin typeface="Times New Roman" panose="02020603050405020304" pitchFamily="18" charset="0"/>
                <a:ea typeface="Calibri" panose="020F0502020204030204" pitchFamily="34" charset="0"/>
                <a:cs typeface="Times New Roman" panose="02020603050405020304" pitchFamily="18" charset="0"/>
              </a:rPr>
              <a:t> </a:t>
            </a:r>
          </a:p>
          <a:p>
            <a:pPr>
              <a:lnSpc>
                <a:spcPct val="107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Matzah is passed to each person while the following verses are recited:</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252"/>
              </a:spcAft>
            </a:pPr>
            <a:r>
              <a:rPr lang="en-US" sz="400" i="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95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	Participant: ________________</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marL="144018" marR="144018" indent="144018">
              <a:lnSpc>
                <a:spcPct val="95000"/>
              </a:lnSpc>
              <a:spcAft>
                <a:spcPts val="252"/>
              </a:spcAft>
            </a:pPr>
            <a:r>
              <a:rPr lang="en-US" sz="1300" b="1" kern="100" spc="-10" baseline="30000" dirty="0">
                <a:latin typeface="Times New Roman" panose="02020603050405020304" pitchFamily="18" charset="0"/>
                <a:ea typeface="Calibri" panose="020F0502020204030204" pitchFamily="34" charset="0"/>
                <a:cs typeface="Times New Roman" panose="02020603050405020304" pitchFamily="18" charset="0"/>
              </a:rPr>
              <a:t>6 </a:t>
            </a:r>
            <a:r>
              <a:rPr lang="en-US" sz="1300" b="1" kern="100" spc="-10" dirty="0">
                <a:latin typeface="Times New Roman" panose="02020603050405020304" pitchFamily="18" charset="0"/>
                <a:ea typeface="Calibri" panose="020F0502020204030204" pitchFamily="34" charset="0"/>
                <a:cs typeface="Times New Roman" panose="02020603050405020304" pitchFamily="18" charset="0"/>
              </a:rPr>
              <a:t>Seven days thou shalt eat unleavened bread, and in the seventh day shall be a feast to the LORD. </a:t>
            </a:r>
            <a:r>
              <a:rPr lang="en-US" sz="1300" b="1" kern="100" spc="-10" baseline="30000" dirty="0">
                <a:latin typeface="Times New Roman" panose="02020603050405020304" pitchFamily="18" charset="0"/>
                <a:ea typeface="Calibri" panose="020F0502020204030204" pitchFamily="34" charset="0"/>
                <a:cs typeface="Times New Roman" panose="02020603050405020304" pitchFamily="18" charset="0"/>
              </a:rPr>
              <a:t>7 </a:t>
            </a:r>
            <a:r>
              <a:rPr lang="en-US" sz="1300" b="1" kern="100" spc="-10" dirty="0">
                <a:latin typeface="Times New Roman" panose="02020603050405020304" pitchFamily="18" charset="0"/>
                <a:ea typeface="Calibri" panose="020F0502020204030204" pitchFamily="34" charset="0"/>
                <a:cs typeface="Times New Roman" panose="02020603050405020304" pitchFamily="18" charset="0"/>
              </a:rPr>
              <a:t>Unleavened bread shall be eaten seven days; and there shall no leavened bread be seen with thee, neither shall there be leaven seen with thee in all thy quarters. </a:t>
            </a:r>
            <a:r>
              <a:rPr lang="en-US" sz="1300" b="1" kern="100" spc="-10" baseline="30000" dirty="0">
                <a:latin typeface="Times New Roman" panose="02020603050405020304" pitchFamily="18" charset="0"/>
                <a:ea typeface="Calibri" panose="020F0502020204030204" pitchFamily="34" charset="0"/>
                <a:cs typeface="Times New Roman" panose="02020603050405020304" pitchFamily="18" charset="0"/>
              </a:rPr>
              <a:t>8 </a:t>
            </a:r>
            <a:r>
              <a:rPr lang="en-US" sz="1300" b="1" kern="100" spc="-10" dirty="0">
                <a:latin typeface="Times New Roman" panose="02020603050405020304" pitchFamily="18" charset="0"/>
                <a:ea typeface="Calibri" panose="020F0502020204030204" pitchFamily="34" charset="0"/>
                <a:cs typeface="Times New Roman" panose="02020603050405020304" pitchFamily="18" charset="0"/>
              </a:rPr>
              <a:t>And thou shalt shew thy son in that day, saying, This is done because of that which the LORD did unto me when I came forth out of Egypt. </a:t>
            </a:r>
            <a:r>
              <a:rPr lang="en-US" sz="1300" b="1" kern="100" spc="-10" baseline="30000" dirty="0">
                <a:latin typeface="Times New Roman" panose="02020603050405020304" pitchFamily="18" charset="0"/>
                <a:ea typeface="Calibri" panose="020F0502020204030204" pitchFamily="34" charset="0"/>
                <a:cs typeface="Times New Roman" panose="02020603050405020304" pitchFamily="18" charset="0"/>
              </a:rPr>
              <a:t>9 </a:t>
            </a:r>
            <a:r>
              <a:rPr lang="en-US" sz="1300" b="1" kern="100" spc="-10" dirty="0">
                <a:latin typeface="Times New Roman" panose="02020603050405020304" pitchFamily="18" charset="0"/>
                <a:ea typeface="Calibri" panose="020F0502020204030204" pitchFamily="34" charset="0"/>
                <a:cs typeface="Times New Roman" panose="02020603050405020304" pitchFamily="18" charset="0"/>
              </a:rPr>
              <a:t>And it shall be for a sign unto thee upon thine hand, and for a memorial between thine eyes, that the LORD'S law may be in thy mouth: for with a strong hand hath the LORD brought thee out of Egypt. </a:t>
            </a:r>
            <a:r>
              <a:rPr lang="en-US" sz="1300" b="1" kern="100" spc="-10" baseline="30000" dirty="0">
                <a:latin typeface="Times New Roman" panose="02020603050405020304" pitchFamily="18" charset="0"/>
                <a:ea typeface="Calibri" panose="020F0502020204030204" pitchFamily="34" charset="0"/>
                <a:cs typeface="Times New Roman" panose="02020603050405020304" pitchFamily="18" charset="0"/>
              </a:rPr>
              <a:t>10 </a:t>
            </a:r>
            <a:r>
              <a:rPr lang="en-US" sz="1300" b="1" kern="100" spc="-10" dirty="0">
                <a:latin typeface="Times New Roman" panose="02020603050405020304" pitchFamily="18" charset="0"/>
                <a:ea typeface="Calibri" panose="020F0502020204030204" pitchFamily="34" charset="0"/>
                <a:cs typeface="Times New Roman" panose="02020603050405020304" pitchFamily="18" charset="0"/>
              </a:rPr>
              <a:t>Thou shalt therefore keep this ordinance in his sea-son from year to year.  </a:t>
            </a:r>
            <a:r>
              <a:rPr lang="en-US" sz="1300" kern="100" spc="-10" dirty="0">
                <a:latin typeface="Times New Roman" panose="02020603050405020304" pitchFamily="18" charset="0"/>
                <a:ea typeface="Calibri" panose="020F0502020204030204" pitchFamily="34" charset="0"/>
                <a:cs typeface="Times New Roman" panose="02020603050405020304" pitchFamily="18" charset="0"/>
              </a:rPr>
              <a:t>(Exodus 13:6-10)                 						   </a:t>
            </a:r>
            <a:r>
              <a:rPr lang="en-US" sz="1000" kern="100" spc="-10" dirty="0">
                <a:latin typeface="Times New Roman" panose="02020603050405020304" pitchFamily="18" charset="0"/>
                <a:ea typeface="Calibri" panose="020F0502020204030204" pitchFamily="34" charset="0"/>
                <a:cs typeface="Times New Roman" panose="02020603050405020304" pitchFamily="18" charset="0"/>
              </a:rPr>
              <a:t>13</a:t>
            </a:r>
          </a:p>
        </p:txBody>
      </p:sp>
      <p:sp>
        <p:nvSpPr>
          <p:cNvPr id="4" name="TextBox 3">
            <a:extLst>
              <a:ext uri="{FF2B5EF4-FFF2-40B4-BE49-F238E27FC236}">
                <a16:creationId xmlns:a16="http://schemas.microsoft.com/office/drawing/2014/main" id="{69AB318A-2543-0977-EB62-33BB98804312}"/>
              </a:ext>
            </a:extLst>
          </p:cNvPr>
          <p:cNvSpPr txBox="1"/>
          <p:nvPr/>
        </p:nvSpPr>
        <p:spPr>
          <a:xfrm>
            <a:off x="3942081" y="0"/>
            <a:ext cx="3352800" cy="4586640"/>
          </a:xfrm>
          <a:prstGeom prst="rect">
            <a:avLst/>
          </a:prstGeom>
          <a:noFill/>
        </p:spPr>
        <p:txBody>
          <a:bodyPr wrap="square" rtlCol="0">
            <a:spAutoFit/>
          </a:bodyPr>
          <a:lstStyle/>
          <a:p>
            <a:pPr indent="144018">
              <a:lnSpc>
                <a:spcPct val="95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Leader:</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95000"/>
              </a:lnSpc>
              <a:spcAft>
                <a:spcPts val="252"/>
              </a:spcAft>
            </a:pPr>
            <a:r>
              <a:rPr lang="en-US" sz="1300" b="1" kern="100" spc="-3" dirty="0">
                <a:latin typeface="Times New Roman" panose="02020603050405020304" pitchFamily="18" charset="0"/>
                <a:ea typeface="Calibri" panose="020F0502020204030204" pitchFamily="34" charset="0"/>
                <a:cs typeface="Times New Roman" panose="02020603050405020304" pitchFamily="18" charset="0"/>
              </a:rPr>
              <a:t>The word “matzah” in Hebrew means “unleavened”.  Leaven is the substance added to dough that causes it to rise and become puffed up.  Because of this, it is often used as a metaphor for pride and sin; sin puffs us up.</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95000"/>
              </a:lnSpc>
              <a:spcAft>
                <a:spcPts val="252"/>
              </a:spcAft>
            </a:pPr>
            <a:r>
              <a:rPr lang="en-US" sz="800" b="1" kern="100" spc="-3" dirty="0">
                <a:latin typeface="Times New Roman" panose="02020603050405020304" pitchFamily="18" charset="0"/>
                <a:ea typeface="Calibri" panose="020F0502020204030204" pitchFamily="34" charset="0"/>
                <a:cs typeface="Times New Roman" panose="02020603050405020304" pitchFamily="18" charset="0"/>
              </a:rPr>
              <a:t> </a:t>
            </a:r>
            <a:endParaRPr lang="en-US" sz="8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95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	Participant continues: </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marL="126016" marR="126016" indent="144018">
              <a:lnSpc>
                <a:spcPct val="95000"/>
              </a:lnSpc>
              <a:spcAft>
                <a:spcPts val="252"/>
              </a:spcAft>
            </a:pPr>
            <a:r>
              <a:rPr lang="en-US" sz="1300" b="1" kern="100" spc="-3" baseline="30000" dirty="0">
                <a:latin typeface="Times New Roman" panose="02020603050405020304" pitchFamily="18" charset="0"/>
                <a:ea typeface="Calibri" panose="020F0502020204030204" pitchFamily="34" charset="0"/>
                <a:cs typeface="Times New Roman" panose="02020603050405020304" pitchFamily="18" charset="0"/>
              </a:rPr>
              <a:t>6 </a:t>
            </a:r>
            <a:r>
              <a:rPr lang="en-US" sz="1300" b="1" kern="100" spc="-3" dirty="0">
                <a:latin typeface="Times New Roman" panose="02020603050405020304" pitchFamily="18" charset="0"/>
                <a:ea typeface="Calibri" panose="020F0502020204030204" pitchFamily="34" charset="0"/>
                <a:cs typeface="Times New Roman" panose="02020603050405020304" pitchFamily="18" charset="0"/>
              </a:rPr>
              <a:t>Your glorying is not good. Know ye not that a little leaven </a:t>
            </a:r>
            <a:r>
              <a:rPr lang="en-US" sz="1300" b="1" kern="100" spc="-3" dirty="0" err="1">
                <a:latin typeface="Times New Roman" panose="02020603050405020304" pitchFamily="18" charset="0"/>
                <a:ea typeface="Calibri" panose="020F0502020204030204" pitchFamily="34" charset="0"/>
                <a:cs typeface="Times New Roman" panose="02020603050405020304" pitchFamily="18" charset="0"/>
              </a:rPr>
              <a:t>leaveneth</a:t>
            </a:r>
            <a:r>
              <a:rPr lang="en-US" sz="1300" b="1" kern="100" spc="-3" dirty="0">
                <a:latin typeface="Times New Roman" panose="02020603050405020304" pitchFamily="18" charset="0"/>
                <a:ea typeface="Calibri" panose="020F0502020204030204" pitchFamily="34" charset="0"/>
                <a:cs typeface="Times New Roman" panose="02020603050405020304" pitchFamily="18" charset="0"/>
              </a:rPr>
              <a:t> the whole lump? </a:t>
            </a:r>
            <a:r>
              <a:rPr lang="en-US" sz="1300" b="1" kern="100" spc="-3" baseline="30000" dirty="0">
                <a:latin typeface="Times New Roman" panose="02020603050405020304" pitchFamily="18" charset="0"/>
                <a:ea typeface="Calibri" panose="020F0502020204030204" pitchFamily="34" charset="0"/>
                <a:cs typeface="Times New Roman" panose="02020603050405020304" pitchFamily="18" charset="0"/>
              </a:rPr>
              <a:t>7 </a:t>
            </a:r>
            <a:r>
              <a:rPr lang="en-US" sz="1300" b="1" kern="100" spc="-3" dirty="0">
                <a:latin typeface="Times New Roman" panose="02020603050405020304" pitchFamily="18" charset="0"/>
                <a:ea typeface="Calibri" panose="020F0502020204030204" pitchFamily="34" charset="0"/>
                <a:cs typeface="Times New Roman" panose="02020603050405020304" pitchFamily="18" charset="0"/>
              </a:rPr>
              <a:t>Purge out therefore the old leaven, that ye may be a new lump, as ye are unleavened. For even Christ our </a:t>
            </a:r>
            <a:r>
              <a:rPr lang="en-US" sz="1300" b="1" kern="100" spc="-3" dirty="0" err="1">
                <a:latin typeface="Times New Roman" panose="02020603050405020304" pitchFamily="18" charset="0"/>
                <a:ea typeface="Calibri" panose="020F0502020204030204" pitchFamily="34" charset="0"/>
                <a:cs typeface="Times New Roman" panose="02020603050405020304" pitchFamily="18" charset="0"/>
              </a:rPr>
              <a:t>passover</a:t>
            </a:r>
            <a:r>
              <a:rPr lang="en-US" sz="1300" b="1" kern="100" spc="-3" dirty="0">
                <a:latin typeface="Times New Roman" panose="02020603050405020304" pitchFamily="18" charset="0"/>
                <a:ea typeface="Calibri" panose="020F0502020204030204" pitchFamily="34" charset="0"/>
                <a:cs typeface="Times New Roman" panose="02020603050405020304" pitchFamily="18" charset="0"/>
              </a:rPr>
              <a:t> is sacrificed for us: </a:t>
            </a:r>
            <a:r>
              <a:rPr lang="en-US" sz="1300" b="1" kern="100" spc="-3" baseline="30000" dirty="0">
                <a:latin typeface="Times New Roman" panose="02020603050405020304" pitchFamily="18" charset="0"/>
                <a:ea typeface="Calibri" panose="020F0502020204030204" pitchFamily="34" charset="0"/>
                <a:cs typeface="Times New Roman" panose="02020603050405020304" pitchFamily="18" charset="0"/>
              </a:rPr>
              <a:t>8 </a:t>
            </a:r>
            <a:r>
              <a:rPr lang="en-US" sz="1300" b="1" kern="100" spc="-3" dirty="0">
                <a:latin typeface="Times New Roman" panose="02020603050405020304" pitchFamily="18" charset="0"/>
                <a:ea typeface="Calibri" panose="020F0502020204030204" pitchFamily="34" charset="0"/>
                <a:cs typeface="Times New Roman" panose="02020603050405020304" pitchFamily="18" charset="0"/>
              </a:rPr>
              <a:t>Therefore let us keep the feast, not with old leaven, neither with the leaven of malice and wicked-ness; but with the unleavened bread of sincerity and truth. </a:t>
            </a:r>
            <a:r>
              <a:rPr lang="en-US" sz="1300" kern="100" spc="-3" dirty="0">
                <a:latin typeface="Times New Roman" panose="02020603050405020304" pitchFamily="18" charset="0"/>
                <a:ea typeface="Calibri" panose="020F0502020204030204" pitchFamily="34" charset="0"/>
                <a:cs typeface="Times New Roman" panose="02020603050405020304" pitchFamily="18" charset="0"/>
              </a:rPr>
              <a:t>(1Cor 5:6-8)</a:t>
            </a:r>
          </a:p>
          <a:p>
            <a:pPr marL="126016" marR="126016" indent="144018">
              <a:lnSpc>
                <a:spcPct val="95000"/>
              </a:lnSpc>
              <a:spcAft>
                <a:spcPts val="252"/>
              </a:spcAft>
            </a:pPr>
            <a:endParaRPr lang="en-US" sz="800" kern="100" spc="-3" dirty="0">
              <a:latin typeface="Times New Roman" panose="02020603050405020304" pitchFamily="18" charset="0"/>
              <a:ea typeface="Calibri" panose="020F0502020204030204" pitchFamily="34" charset="0"/>
              <a:cs typeface="Times New Roman" panose="02020603050405020304" pitchFamily="18" charset="0"/>
            </a:endParaRPr>
          </a:p>
          <a:p>
            <a:pPr marL="0" marR="0" lvl="0" indent="126016" algn="l" defTabSz="457200" rtl="0" eaLnBrk="1" fontAlgn="auto" latinLnBrk="0" hangingPunct="1">
              <a:lnSpc>
                <a:spcPct val="95000"/>
              </a:lnSpc>
              <a:spcBef>
                <a:spcPts val="0"/>
              </a:spcBef>
              <a:spcAft>
                <a:spcPts val="252"/>
              </a:spcAft>
              <a:buClrTx/>
              <a:buSzTx/>
              <a:buFontTx/>
              <a:buNone/>
              <a:tabLst/>
              <a:defRPr/>
            </a:pPr>
            <a:r>
              <a:rPr kumimoji="0" lang="en-US" sz="1300" b="0" i="1"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The leader instructs everyone to tear off a piece of their matzah and says:</a:t>
            </a:r>
          </a:p>
          <a:p>
            <a:pPr marL="0" marR="0" lvl="0" indent="126016" algn="l" defTabSz="457200" rtl="0" eaLnBrk="1" fontAlgn="auto" latinLnBrk="0" hangingPunct="1">
              <a:lnSpc>
                <a:spcPct val="95000"/>
              </a:lnSpc>
              <a:spcBef>
                <a:spcPts val="0"/>
              </a:spcBef>
              <a:spcAft>
                <a:spcPts val="252"/>
              </a:spcAft>
              <a:buClrTx/>
              <a:buSzTx/>
              <a:buFontTx/>
              <a:buNone/>
              <a:tabLst/>
              <a:defRPr/>
            </a:pPr>
            <a:r>
              <a:rPr lang="en-US" sz="1000" i="1" kern="1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						       </a:t>
            </a:r>
            <a:r>
              <a:rPr lang="en-US" sz="1000" kern="100"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14</a:t>
            </a:r>
            <a:endParaRPr kumimoji="0" lang="en-US" sz="1000" b="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274972D9-B649-F5A0-F2A4-BE097D6EB814}"/>
              </a:ext>
            </a:extLst>
          </p:cNvPr>
          <p:cNvSpPr txBox="1"/>
          <p:nvPr/>
        </p:nvSpPr>
        <p:spPr>
          <a:xfrm>
            <a:off x="20319" y="5220770"/>
            <a:ext cx="3352800" cy="4526624"/>
          </a:xfrm>
          <a:prstGeom prst="rect">
            <a:avLst/>
          </a:prstGeom>
          <a:noFill/>
        </p:spPr>
        <p:txBody>
          <a:bodyPr wrap="square" rtlCol="0">
            <a:spAutoFit/>
          </a:bodyPr>
          <a:lstStyle/>
          <a:p>
            <a:pPr indent="126016">
              <a:lnSpc>
                <a:spcPct val="95000"/>
              </a:lnSpc>
              <a:spcAft>
                <a:spcPts val="252"/>
              </a:spcAft>
            </a:pP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95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This is the bread of affliction that our ancestors ate in the land of Egypt.</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95000"/>
              </a:lnSpc>
              <a:spcAft>
                <a:spcPts val="252"/>
              </a:spcAft>
            </a:pPr>
            <a:r>
              <a:rPr lang="en-US" sz="400" kern="100" dirty="0">
                <a:latin typeface="Times New Roman" panose="02020603050405020304" pitchFamily="18" charset="0"/>
                <a:ea typeface="Calibri" panose="020F0502020204030204" pitchFamily="34" charset="0"/>
                <a:cs typeface="Times New Roman" panose="02020603050405020304" pitchFamily="18" charset="0"/>
              </a:rPr>
              <a:t> </a:t>
            </a:r>
          </a:p>
          <a:p>
            <a:pPr algn="r">
              <a:lnSpc>
                <a:spcPct val="95000"/>
              </a:lnSpc>
              <a:spcAft>
                <a:spcPts val="252"/>
              </a:spcAft>
            </a:pP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הָא</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לַחְמָא</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עַנְיא</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דִּי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אֲכָלו</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אַבְהָתָנָא</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בְאַרְעָא</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דְמִצְרָים</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כָּל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דִכְפִין</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ייֵתֵי</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וְייֵכל</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a:t>
            </a:r>
          </a:p>
          <a:p>
            <a:pPr algn="r">
              <a:lnSpc>
                <a:spcPct val="95000"/>
              </a:lnSpc>
              <a:spcAft>
                <a:spcPts val="252"/>
              </a:spcAft>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כָּל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דִצְרִיך</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ייֵתֵי</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וְיפ</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סַח</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הָש</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ַׁתָּּא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הָכָא</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לְש</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נָה</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הַב</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אָה</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בְּ</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אַרְעָא</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דְיש</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רָאֵל</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הָש</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ַׁתָּּא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עַבְדֵי</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לְש</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נָה</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הַב</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אָה</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בְּ</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נֵי</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חוֹרִין</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a:t>
            </a:r>
          </a:p>
          <a:p>
            <a:pPr indent="144018">
              <a:lnSpc>
                <a:spcPct val="95000"/>
              </a:lnSpc>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gn="ctr">
              <a:lnSpc>
                <a:spcPct val="95000"/>
              </a:lnSpc>
              <a:spcAft>
                <a:spcPts val="252"/>
              </a:spcAft>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Baruch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ata</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Adonai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Eloheinu</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Melech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ha'Olam</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asher</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kid'shanu</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b'mitsvotav</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v'tsivanu</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al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achilat</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matsa</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p>
          <a:p>
            <a:pPr indent="144018">
              <a:lnSpc>
                <a:spcPct val="95000"/>
              </a:lnSpc>
              <a:spcAft>
                <a:spcPts val="252"/>
              </a:spcAft>
            </a:pPr>
            <a:r>
              <a:rPr lang="en-US" sz="400" kern="100" dirty="0">
                <a:latin typeface="Times New Roman" panose="02020603050405020304" pitchFamily="18" charset="0"/>
                <a:ea typeface="Calibri" panose="020F0502020204030204" pitchFamily="34" charset="0"/>
                <a:cs typeface="Times New Roman" panose="02020603050405020304" pitchFamily="18" charset="0"/>
              </a:rPr>
              <a:t> </a:t>
            </a:r>
          </a:p>
          <a:p>
            <a:pPr algn="ctr">
              <a:lnSpc>
                <a:spcPct val="95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(Bah-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rookh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tah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ah-doh-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noi</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eh-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loh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-hay-new   meh-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lekh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hah-oh-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lahm</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asher</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kid-sha-nu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beh-mits-vo-tav</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veh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siv</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-ah-nu   al   ach-eel-</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aht</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mat-</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zah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95000"/>
              </a:lnSpc>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95000"/>
              </a:lnSpc>
              <a:spcAft>
                <a:spcPts val="252"/>
              </a:spcAft>
            </a:pPr>
            <a:r>
              <a:rPr lang="en-US" sz="1300" b="1" kern="100" spc="-20" dirty="0">
                <a:latin typeface="Times New Roman" panose="02020603050405020304" pitchFamily="18" charset="0"/>
                <a:ea typeface="Calibri" panose="020F0502020204030204" pitchFamily="34" charset="0"/>
                <a:cs typeface="Times New Roman" panose="02020603050405020304" pitchFamily="18" charset="0"/>
              </a:rPr>
              <a:t>Blessed are You, Adonai, our Elohim, king of the Universe, who has sanctified us by His commandments and commanded us regarding the eating of matzah.  Father, we thank you for Yeshua, the Bread of Life, who was broken on our behalf so that we might live.  Amen    </a:t>
            </a:r>
            <a:r>
              <a:rPr lang="en-US" sz="1000" kern="100" spc="-20" dirty="0">
                <a:latin typeface="Times New Roman" panose="02020603050405020304" pitchFamily="18" charset="0"/>
                <a:ea typeface="Calibri" panose="020F0502020204030204" pitchFamily="34" charset="0"/>
                <a:cs typeface="Times New Roman" panose="02020603050405020304" pitchFamily="18" charset="0"/>
              </a:rPr>
              <a:t>15</a:t>
            </a:r>
          </a:p>
        </p:txBody>
      </p:sp>
      <p:sp>
        <p:nvSpPr>
          <p:cNvPr id="7" name="TextBox 6">
            <a:extLst>
              <a:ext uri="{FF2B5EF4-FFF2-40B4-BE49-F238E27FC236}">
                <a16:creationId xmlns:a16="http://schemas.microsoft.com/office/drawing/2014/main" id="{8FBBAFBD-A1D0-BBCD-B8A2-952286275F38}"/>
              </a:ext>
            </a:extLst>
          </p:cNvPr>
          <p:cNvSpPr txBox="1"/>
          <p:nvPr/>
        </p:nvSpPr>
        <p:spPr>
          <a:xfrm>
            <a:off x="3942081" y="5029200"/>
            <a:ext cx="3352800" cy="4463594"/>
          </a:xfrm>
          <a:prstGeom prst="rect">
            <a:avLst/>
          </a:prstGeom>
          <a:noFill/>
        </p:spPr>
        <p:txBody>
          <a:bodyPr wrap="square" rtlCol="0">
            <a:spAutoFit/>
          </a:bodyPr>
          <a:lstStyle/>
          <a:p>
            <a:pPr indent="144018">
              <a:lnSpc>
                <a:spcPct val="107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Everyone eats their piece of matzah</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252"/>
              </a:spcAft>
            </a:pPr>
            <a:r>
              <a:rPr lang="en-US" sz="1600" b="1" kern="100" dirty="0">
                <a:latin typeface="Times New Roman" panose="02020603050405020304" pitchFamily="18" charset="0"/>
                <a:ea typeface="Calibri" panose="020F0502020204030204" pitchFamily="34" charset="0"/>
                <a:cs typeface="Times New Roman" panose="02020603050405020304" pitchFamily="18" charset="0"/>
              </a:rPr>
              <a:t>Second Cup of Remembrance </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(or of affliction)</a:t>
            </a:r>
          </a:p>
          <a:p>
            <a:pPr>
              <a:lnSpc>
                <a:spcPct val="107000"/>
              </a:lnSpc>
              <a:spcAft>
                <a:spcPts val="252"/>
              </a:spcAft>
            </a:pPr>
            <a:r>
              <a:rPr lang="en-US" sz="400" kern="100" dirty="0">
                <a:latin typeface="Times New Roman" panose="02020603050405020304" pitchFamily="18" charset="0"/>
                <a:ea typeface="Calibri" panose="020F0502020204030204" pitchFamily="34" charset="0"/>
                <a:cs typeface="Times New Roman" panose="02020603050405020304" pitchFamily="18" charset="0"/>
              </a:rPr>
              <a:t> </a:t>
            </a:r>
          </a:p>
          <a:p>
            <a:pPr>
              <a:lnSpc>
                <a:spcPct val="107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	Leader raises their wine glass:</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This is the Cup of Remembrance, sometimes called The Cup of Affliction.  This is not only the cup that Yeshua drank for us on our behalf, but He invited us to drink it with Him to remember our past affliction and Him as our present Savior.</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252"/>
              </a:spcAft>
            </a:pPr>
            <a:r>
              <a:rPr lang="en-US" sz="400" i="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	</a:t>
            </a:r>
          </a:p>
          <a:p>
            <a:pPr>
              <a:lnSpc>
                <a:spcPct val="107000"/>
              </a:lnSpc>
              <a:spcAft>
                <a:spcPts val="252"/>
              </a:spcAft>
            </a:pPr>
            <a:endParaRPr lang="en-US" sz="1300" i="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252"/>
              </a:spcAft>
            </a:pPr>
            <a:endParaRPr lang="en-US" sz="1300" i="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252"/>
              </a:spcAft>
            </a:pPr>
            <a:endParaRPr lang="en-US" sz="1300" i="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252"/>
              </a:spcAft>
            </a:pPr>
            <a:endParaRPr lang="en-US" sz="1300" i="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252"/>
              </a:spcAft>
            </a:pPr>
            <a:endParaRPr lang="en-US" sz="1300" i="1"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252"/>
              </a:spcAft>
            </a:pPr>
            <a:r>
              <a:rPr lang="en-US" sz="1000" i="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000" kern="100" dirty="0">
                <a:latin typeface="Times New Roman" panose="02020603050405020304" pitchFamily="18" charset="0"/>
                <a:ea typeface="Calibri" panose="020F0502020204030204" pitchFamily="34" charset="0"/>
                <a:cs typeface="Times New Roman" panose="02020603050405020304" pitchFamily="18" charset="0"/>
              </a:rPr>
              <a:t>16</a:t>
            </a:r>
          </a:p>
        </p:txBody>
      </p:sp>
    </p:spTree>
    <p:extLst>
      <p:ext uri="{BB962C8B-B14F-4D97-AF65-F5344CB8AC3E}">
        <p14:creationId xmlns:p14="http://schemas.microsoft.com/office/powerpoint/2010/main" val="1289703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3E9BAD-CE63-A263-8EF4-5EB94EC51533}"/>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F8658E74-8355-FC47-7997-6D800D22A9F6}"/>
              </a:ext>
            </a:extLst>
          </p:cNvPr>
          <p:cNvSpPr/>
          <p:nvPr/>
        </p:nvSpPr>
        <p:spPr>
          <a:xfrm>
            <a:off x="0" y="0"/>
            <a:ext cx="7294881" cy="96012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 name="Straight Connector 2">
            <a:extLst>
              <a:ext uri="{FF2B5EF4-FFF2-40B4-BE49-F238E27FC236}">
                <a16:creationId xmlns:a16="http://schemas.microsoft.com/office/drawing/2014/main" id="{02637A88-509C-65FA-43B0-1659E7B39023}"/>
              </a:ext>
            </a:extLst>
          </p:cNvPr>
          <p:cNvCxnSpPr>
            <a:cxnSpLocks/>
            <a:stCxn id="12" idx="0"/>
            <a:endCxn id="12" idx="2"/>
          </p:cNvCxnSpPr>
          <p:nvPr/>
        </p:nvCxnSpPr>
        <p:spPr>
          <a:xfrm>
            <a:off x="3647441" y="0"/>
            <a:ext cx="0" cy="9601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A7B82CF3-8E65-4145-2592-FBF690413841}"/>
              </a:ext>
            </a:extLst>
          </p:cNvPr>
          <p:cNvCxnSpPr>
            <a:cxnSpLocks/>
            <a:stCxn id="12" idx="3"/>
            <a:endCxn id="12" idx="1"/>
          </p:cNvCxnSpPr>
          <p:nvPr/>
        </p:nvCxnSpPr>
        <p:spPr>
          <a:xfrm flipH="1">
            <a:off x="0" y="4800600"/>
            <a:ext cx="7294881"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C3A2F48B-F424-94FA-0AFB-8FF58B8EDA8B}"/>
              </a:ext>
            </a:extLst>
          </p:cNvPr>
          <p:cNvSpPr txBox="1"/>
          <p:nvPr/>
        </p:nvSpPr>
        <p:spPr>
          <a:xfrm>
            <a:off x="20319" y="0"/>
            <a:ext cx="3352800" cy="4764959"/>
          </a:xfrm>
          <a:prstGeom prst="rect">
            <a:avLst/>
          </a:prstGeom>
          <a:noFill/>
        </p:spPr>
        <p:txBody>
          <a:bodyPr wrap="square" rtlCol="0">
            <a:spAutoFit/>
          </a:bodyPr>
          <a:lstStyle/>
          <a:p>
            <a:pPr>
              <a:lnSpc>
                <a:spcPct val="107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       Participant: ________________</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1300" b="1" kern="100" baseline="30000" dirty="0">
                <a:latin typeface="Times New Roman" panose="02020603050405020304" pitchFamily="18" charset="0"/>
                <a:ea typeface="Calibri" panose="020F0502020204030204" pitchFamily="34" charset="0"/>
                <a:cs typeface="Times New Roman" panose="02020603050405020304" pitchFamily="18" charset="0"/>
              </a:rPr>
              <a:t>3 </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He is despised and rejected by men, a Man of sorrows and acquainted with grief.  And we hid, as it were, our faces from Him. He was despised, and we did not esteem Him.  </a:t>
            </a:r>
            <a:r>
              <a:rPr lang="en-US" sz="1300" b="1" kern="100" baseline="30000" dirty="0">
                <a:latin typeface="Times New Roman" panose="02020603050405020304" pitchFamily="18" charset="0"/>
                <a:ea typeface="Calibri" panose="020F0502020204030204" pitchFamily="34" charset="0"/>
                <a:cs typeface="Times New Roman" panose="02020603050405020304" pitchFamily="18" charset="0"/>
              </a:rPr>
              <a:t>4 </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Surely, He has borne our griefs and sorrows; Yet we esteemed Him stricken, smitten by God, and afflicted. </a:t>
            </a:r>
            <a:r>
              <a:rPr lang="en-US" sz="1300" b="1" kern="100" baseline="30000" dirty="0">
                <a:latin typeface="Times New Roman" panose="02020603050405020304" pitchFamily="18" charset="0"/>
                <a:ea typeface="Calibri" panose="020F0502020204030204" pitchFamily="34" charset="0"/>
                <a:cs typeface="Times New Roman" panose="02020603050405020304" pitchFamily="18" charset="0"/>
              </a:rPr>
              <a:t>5 </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But He was wounded for our transgressions, He was bruised for our iniquities.  The chastisement for our peace was upon Him, and by His stripes we are healed. </a:t>
            </a:r>
            <a:r>
              <a:rPr lang="en-US" sz="1300" b="1" kern="100" baseline="30000" dirty="0">
                <a:latin typeface="Times New Roman" panose="02020603050405020304" pitchFamily="18" charset="0"/>
                <a:ea typeface="Calibri" panose="020F0502020204030204" pitchFamily="34" charset="0"/>
                <a:cs typeface="Times New Roman" panose="02020603050405020304" pitchFamily="18" charset="0"/>
              </a:rPr>
              <a:t>6 </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All we, like sheep have gone astray. We have turned everyone to his own way. And the LORD has laid on Him the iniquity of us all.</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1300" b="1" kern="100" baseline="30000" dirty="0">
                <a:latin typeface="Times New Roman" panose="02020603050405020304" pitchFamily="18" charset="0"/>
                <a:ea typeface="Calibri" panose="020F0502020204030204" pitchFamily="34" charset="0"/>
                <a:cs typeface="Times New Roman" panose="02020603050405020304" pitchFamily="18" charset="0"/>
              </a:rPr>
              <a:t>8 </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For He was cut off from the land of the living.  For the transgressions of my people, He was stricken</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(Isaiah 53:3-6,8b)</a:t>
            </a:r>
          </a:p>
          <a:p>
            <a:pPr indent="144018">
              <a:lnSpc>
                <a:spcPct val="107000"/>
              </a:lnSpc>
              <a:spcAft>
                <a:spcPts val="252"/>
              </a:spcAft>
            </a:pPr>
            <a:r>
              <a:rPr lang="en-US" sz="1100" kern="100" dirty="0">
                <a:latin typeface="Times New Roman" panose="02020603050405020304" pitchFamily="18" charset="0"/>
                <a:ea typeface="Calibri" panose="020F0502020204030204" pitchFamily="34" charset="0"/>
                <a:cs typeface="Times New Roman" panose="02020603050405020304" pitchFamily="18" charset="0"/>
              </a:rPr>
              <a:t> </a:t>
            </a:r>
          </a:p>
          <a:p>
            <a:pPr indent="144018">
              <a:lnSpc>
                <a:spcPct val="107000"/>
              </a:lnSpc>
              <a:spcAft>
                <a:spcPts val="252"/>
              </a:spcAft>
            </a:pPr>
            <a:endParaRPr lang="en-US" sz="11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11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000" kern="100" dirty="0">
                <a:latin typeface="Times New Roman" panose="02020603050405020304" pitchFamily="18" charset="0"/>
                <a:ea typeface="Calibri" panose="020F0502020204030204" pitchFamily="34" charset="0"/>
                <a:cs typeface="Times New Roman" panose="02020603050405020304" pitchFamily="18" charset="0"/>
              </a:rPr>
              <a:t>				         17</a:t>
            </a:r>
          </a:p>
        </p:txBody>
      </p:sp>
      <p:sp>
        <p:nvSpPr>
          <p:cNvPr id="4" name="TextBox 3">
            <a:extLst>
              <a:ext uri="{FF2B5EF4-FFF2-40B4-BE49-F238E27FC236}">
                <a16:creationId xmlns:a16="http://schemas.microsoft.com/office/drawing/2014/main" id="{A8DCE80A-3E3C-573B-40A6-E7C8BE2746FE}"/>
              </a:ext>
            </a:extLst>
          </p:cNvPr>
          <p:cNvSpPr txBox="1"/>
          <p:nvPr/>
        </p:nvSpPr>
        <p:spPr>
          <a:xfrm>
            <a:off x="3962400" y="0"/>
            <a:ext cx="3352800" cy="4677242"/>
          </a:xfrm>
          <a:prstGeom prst="rect">
            <a:avLst/>
          </a:prstGeom>
          <a:noFill/>
        </p:spPr>
        <p:txBody>
          <a:bodyPr wrap="square" rtlCol="0">
            <a:spAutoFit/>
          </a:bodyPr>
          <a:lstStyle/>
          <a:p>
            <a:pPr indent="144018">
              <a:lnSpc>
                <a:spcPct val="107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Leader:</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Yeshua told us to "Do this in remembrance" of Him. The word remember in Hebrew means to recall something for a purpose and to remember His commandments is to do them.  The purpose behind remembering the Passover and the Cup of Affliction that He drank on our behalf is to honor Yeshua, our Messiah, in the most challenging decision He made during His life. </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8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8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	Participant continues: </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marL="144018" marR="144018" indent="144018">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He went a little farther and fell on His face, and prayed, saying, 'Oh My Father, if it is possible, let this cup pass from Me. Nevertheless, not My will, but Yours be done’.  </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(Matthew 26:39)</a:t>
            </a:r>
          </a:p>
          <a:p>
            <a:pPr indent="144018">
              <a:lnSpc>
                <a:spcPct val="107000"/>
              </a:lnSpc>
              <a:spcAft>
                <a:spcPts val="252"/>
              </a:spcAft>
            </a:pPr>
            <a:r>
              <a:rPr lang="en-US" sz="8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8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Everyone takes a sip from their glass.</a:t>
            </a:r>
          </a:p>
          <a:p>
            <a:pPr indent="144018">
              <a:lnSpc>
                <a:spcPct val="107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000" kern="100" dirty="0">
                <a:latin typeface="Times New Roman" panose="02020603050405020304" pitchFamily="18" charset="0"/>
                <a:ea typeface="Calibri" panose="020F0502020204030204" pitchFamily="34" charset="0"/>
                <a:cs typeface="Times New Roman" panose="02020603050405020304" pitchFamily="18" charset="0"/>
              </a:rPr>
              <a:t>18</a:t>
            </a:r>
          </a:p>
        </p:txBody>
      </p:sp>
      <p:sp>
        <p:nvSpPr>
          <p:cNvPr id="6" name="TextBox 5">
            <a:extLst>
              <a:ext uri="{FF2B5EF4-FFF2-40B4-BE49-F238E27FC236}">
                <a16:creationId xmlns:a16="http://schemas.microsoft.com/office/drawing/2014/main" id="{5B49E9F5-E96F-92FE-5BF7-2D87B011233D}"/>
              </a:ext>
            </a:extLst>
          </p:cNvPr>
          <p:cNvSpPr txBox="1"/>
          <p:nvPr/>
        </p:nvSpPr>
        <p:spPr>
          <a:xfrm>
            <a:off x="20319" y="5029200"/>
            <a:ext cx="3352800" cy="4647811"/>
          </a:xfrm>
          <a:prstGeom prst="rect">
            <a:avLst/>
          </a:prstGeom>
          <a:noFill/>
        </p:spPr>
        <p:txBody>
          <a:bodyPr wrap="square" rtlCol="0">
            <a:spAutoFit/>
          </a:bodyPr>
          <a:lstStyle/>
          <a:p>
            <a:pPr>
              <a:lnSpc>
                <a:spcPct val="95000"/>
              </a:lnSpc>
              <a:spcAft>
                <a:spcPts val="252"/>
              </a:spcAft>
            </a:pPr>
            <a:r>
              <a:rPr lang="en-US" sz="1300" i="1" kern="100" spc="-10" dirty="0">
                <a:latin typeface="Times New Roman" panose="02020603050405020304" pitchFamily="18" charset="0"/>
                <a:ea typeface="Calibri" panose="020F0502020204030204" pitchFamily="34" charset="0"/>
                <a:cs typeface="Times New Roman" panose="02020603050405020304" pitchFamily="18" charset="0"/>
              </a:rPr>
              <a:t>      The Leader indicates the lamb inside its dish</a:t>
            </a:r>
            <a:endParaRPr lang="en-US" sz="1300" kern="100" spc="-10" dirty="0">
              <a:latin typeface="Times New Roman" panose="02020603050405020304" pitchFamily="18" charset="0"/>
              <a:ea typeface="Calibri" panose="020F0502020204030204" pitchFamily="34" charset="0"/>
              <a:cs typeface="Times New Roman" panose="02020603050405020304" pitchFamily="18" charset="0"/>
            </a:endParaRPr>
          </a:p>
          <a:p>
            <a:pPr>
              <a:lnSpc>
                <a:spcPct val="95000"/>
              </a:lnSpc>
              <a:spcAft>
                <a:spcPts val="252"/>
              </a:spcAft>
            </a:pPr>
            <a:r>
              <a:rPr lang="en-US" sz="400" kern="100" dirty="0">
                <a:latin typeface="Times New Roman" panose="02020603050405020304" pitchFamily="18" charset="0"/>
                <a:ea typeface="Calibri" panose="020F0502020204030204" pitchFamily="34" charset="0"/>
                <a:cs typeface="Times New Roman" panose="02020603050405020304" pitchFamily="18" charset="0"/>
              </a:rPr>
              <a:t> </a:t>
            </a:r>
          </a:p>
          <a:p>
            <a:pPr>
              <a:lnSpc>
                <a:spcPct val="93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In Exodus chapter 12, God instructs the children of Israel to take a lamb on the 14th day of the first month and slaughter it in the evening. The Passover lamb was killed each year at around 3 PM on the 14th day of the first month in the Temple, the precise time that Yeshua, the real Lamb of God, was slain. Today, because there is no temple to properly kill the Passover lamb, we substitute a store-bought lamb. </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93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As believers, we know that Yeshua became the Passover Lamb, and there is no more need for a sacrifice for sin (Hebrews 9:26). He became sin for us and sacrificed Himself for us once and for all.</a:t>
            </a:r>
          </a:p>
          <a:p>
            <a:pPr indent="144018">
              <a:lnSpc>
                <a:spcPct val="95000"/>
              </a:lnSpc>
              <a:spcAft>
                <a:spcPts val="252"/>
              </a:spcAft>
            </a:pP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95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Please fill your plate.</a:t>
            </a:r>
          </a:p>
          <a:p>
            <a:pPr>
              <a:lnSpc>
                <a:spcPct val="95000"/>
              </a:lnSpc>
              <a:spcAft>
                <a:spcPts val="252"/>
              </a:spcAft>
            </a:pPr>
            <a:endParaRPr lang="en-US" sz="400" b="1" kern="100" dirty="0">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457200" rtl="0" eaLnBrk="1" fontAlgn="auto" latinLnBrk="0" hangingPunct="1">
              <a:lnSpc>
                <a:spcPct val="95000"/>
              </a:lnSpc>
              <a:spcBef>
                <a:spcPts val="0"/>
              </a:spcBef>
              <a:spcAft>
                <a:spcPts val="252"/>
              </a:spcAft>
              <a:buClrTx/>
              <a:buSzTx/>
              <a:buFontTx/>
              <a:buNone/>
              <a:tabLst/>
              <a:defRPr/>
            </a:pPr>
            <a:r>
              <a:rPr kumimoji="0" lang="en-US" sz="160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4. </a:t>
            </a:r>
            <a:r>
              <a:rPr kumimoji="0" lang="en-US" sz="1600" b="1" i="0" u="none" strike="noStrike" kern="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MAGID </a:t>
            </a:r>
            <a:r>
              <a:rPr kumimoji="0" lang="en-US" sz="160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600" b="1" i="0" u="none" strike="noStrike" kern="0" cap="none" spc="0" normalizeH="0" baseline="0" noProof="0" dirty="0" err="1">
                <a:ln>
                  <a:noFill/>
                </a:ln>
                <a:solidFill>
                  <a:prstClr val="black"/>
                </a:solidFill>
                <a:effectLst/>
                <a:uLnTx/>
                <a:uFillTx/>
                <a:latin typeface="Times New Roman" panose="02020603050405020304" pitchFamily="18" charset="0"/>
                <a:ea typeface="HGMaruGothicMPRO" panose="020F0400000000000000" pitchFamily="34" charset="-128"/>
                <a:cs typeface="Times New Roman" panose="02020603050405020304" pitchFamily="18" charset="0"/>
              </a:rPr>
              <a:t>מגיד</a:t>
            </a:r>
            <a:r>
              <a:rPr kumimoji="0" lang="en-US" sz="1600" b="1" i="0" u="none" strike="noStrike" kern="0" cap="none" spc="0" normalizeH="0" baseline="0" noProof="0" dirty="0">
                <a:ln>
                  <a:noFill/>
                </a:ln>
                <a:solidFill>
                  <a:prstClr val="black"/>
                </a:solidFill>
                <a:effectLst/>
                <a:uLnTx/>
                <a:uFillTx/>
                <a:latin typeface="Times New Roman" panose="02020603050405020304" pitchFamily="18" charset="0"/>
                <a:ea typeface="HGMaruGothicMPRO" panose="020F0400000000000000" pitchFamily="34" charset="-128"/>
                <a:cs typeface="Times New Roman" panose="02020603050405020304" pitchFamily="18" charset="0"/>
              </a:rPr>
              <a:t>)  </a:t>
            </a:r>
            <a:r>
              <a:rPr kumimoji="0" lang="en-US" sz="1300" b="0"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(Telling - the Exodus Story)</a:t>
            </a:r>
          </a:p>
          <a:p>
            <a:pPr marL="0" marR="0" lvl="0" indent="0" algn="l" defTabSz="457200" rtl="0" eaLnBrk="1" fontAlgn="auto" latinLnBrk="0" hangingPunct="1">
              <a:lnSpc>
                <a:spcPct val="95000"/>
              </a:lnSpc>
              <a:spcBef>
                <a:spcPts val="0"/>
              </a:spcBef>
              <a:spcAft>
                <a:spcPts val="252"/>
              </a:spcAft>
              <a:buClrTx/>
              <a:buSzTx/>
              <a:buFontTx/>
              <a:buNone/>
              <a:tabLst/>
              <a:defRPr/>
            </a:pPr>
            <a:endParaRPr kumimoji="0" lang="en-US" sz="400" b="0"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144018" algn="l" defTabSz="457200" rtl="0" eaLnBrk="1" fontAlgn="auto" latinLnBrk="0" hangingPunct="1">
              <a:lnSpc>
                <a:spcPct val="95000"/>
              </a:lnSpc>
              <a:spcBef>
                <a:spcPts val="0"/>
              </a:spcBef>
              <a:spcAft>
                <a:spcPts val="252"/>
              </a:spcAft>
              <a:buClrTx/>
              <a:buSzTx/>
              <a:buFontTx/>
              <a:buNone/>
              <a:tabLst/>
              <a:defRPr/>
            </a:pPr>
            <a:r>
              <a:rPr kumimoji="0" lang="en-US" sz="1300" b="0"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While people are filling their plates, begin the reading of the story.			      </a:t>
            </a:r>
            <a:r>
              <a:rPr kumimoji="0" lang="en-US" sz="1000" b="0"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19</a:t>
            </a:r>
            <a:endParaRPr lang="en-US" sz="1000" kern="1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B12502F0-61E8-5ADC-99AD-8A785E6B15BF}"/>
              </a:ext>
            </a:extLst>
          </p:cNvPr>
          <p:cNvSpPr txBox="1"/>
          <p:nvPr/>
        </p:nvSpPr>
        <p:spPr>
          <a:xfrm>
            <a:off x="3886200" y="5029200"/>
            <a:ext cx="3432710" cy="4666790"/>
          </a:xfrm>
          <a:prstGeom prst="rect">
            <a:avLst/>
          </a:prstGeom>
          <a:noFill/>
        </p:spPr>
        <p:txBody>
          <a:bodyPr wrap="square" rtlCol="0">
            <a:spAutoFit/>
          </a:bodyPr>
          <a:lstStyle/>
          <a:p>
            <a:pPr indent="144018">
              <a:lnSpc>
                <a:spcPct val="95000"/>
              </a:lnSpc>
              <a:spcAft>
                <a:spcPts val="252"/>
              </a:spcAft>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Reader 1: __________________</a:t>
            </a:r>
          </a:p>
          <a:p>
            <a:pPr>
              <a:lnSpc>
                <a:spcPct val="95000"/>
              </a:lnSpc>
              <a:spcAft>
                <a:spcPts val="252"/>
              </a:spcAft>
            </a:pPr>
            <a:r>
              <a:rPr lang="en-US" sz="400" kern="100" dirty="0">
                <a:latin typeface="Times New Roman" panose="02020603050405020304" pitchFamily="18" charset="0"/>
                <a:ea typeface="Calibri" panose="020F0502020204030204" pitchFamily="34" charset="0"/>
                <a:cs typeface="Times New Roman" panose="02020603050405020304" pitchFamily="18" charset="0"/>
              </a:rPr>
              <a:t> </a:t>
            </a:r>
          </a:p>
          <a:p>
            <a:pPr indent="144018">
              <a:lnSpc>
                <a:spcPct val="94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Yahweh promised the land of Canaan to our father, Abraham, and his descendants of the faith - Isaac and Jacob, called Israel.  Ishmael and Esau were not descendants of the faith of Abraham, but we, who are grafted into the native branch, are.  The sons of Israel, however, squandered their lives on the abundance provided by their brother, Joseph, in Egypt, and did not return to the land promised to them.  </a:t>
            </a:r>
          </a:p>
          <a:p>
            <a:pPr indent="144018">
              <a:lnSpc>
                <a:spcPct val="95000"/>
              </a:lnSpc>
              <a:spcAft>
                <a:spcPts val="252"/>
              </a:spcAft>
            </a:pP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marL="144018" marR="144018" lvl="0" indent="144018" algn="just" defTabSz="457200" rtl="0" eaLnBrk="1" fontAlgn="auto" latinLnBrk="0" hangingPunct="1">
              <a:lnSpc>
                <a:spcPct val="93000"/>
              </a:lnSpc>
              <a:spcBef>
                <a:spcPts val="0"/>
              </a:spcBef>
              <a:spcAft>
                <a:spcPts val="252"/>
              </a:spcAft>
              <a:buClrTx/>
              <a:buSzTx/>
              <a:buFontTx/>
              <a:buNone/>
              <a:tabLst/>
              <a:defRPr/>
            </a:pPr>
            <a:r>
              <a:rPr kumimoji="0" lang="en-US" sz="1300" b="1" i="0" u="none" strike="noStrike" kern="100" cap="none" spc="0" normalizeH="0" baseline="3000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8 </a:t>
            </a:r>
            <a:r>
              <a:rPr kumimoji="0" lang="en-US" sz="130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Now there arose a new king over Egypt, who did not know Joseph. </a:t>
            </a:r>
            <a:r>
              <a:rPr kumimoji="0" lang="en-US" sz="1300" b="1" i="0" u="none" strike="noStrike" kern="100" cap="none" spc="0" normalizeH="0" baseline="3000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9 </a:t>
            </a:r>
            <a:r>
              <a:rPr kumimoji="0" lang="en-US" sz="130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And he said to his people, 'Look, the people of the children of Israel are more and mightier than we. </a:t>
            </a:r>
            <a:r>
              <a:rPr kumimoji="0" lang="en-US" sz="1300" b="1" i="0" u="none" strike="noStrike" kern="100" cap="none" spc="0" normalizeH="0" baseline="3000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10 </a:t>
            </a:r>
            <a:r>
              <a:rPr kumimoji="0" lang="en-US" sz="130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Come, let us deal shrewdly with them, lest they multiply, and it happens, in the event of war, that they also join our enemies and fight against us, and so go up out of the land.' </a:t>
            </a:r>
            <a:r>
              <a:rPr kumimoji="0" lang="en-US" sz="1300" b="1" i="0" u="none" strike="noStrike" kern="100" cap="none" spc="0" normalizeH="0" baseline="3000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11 </a:t>
            </a:r>
            <a:r>
              <a:rPr kumimoji="0" lang="en-US" sz="130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Therefore they set taskmasters over them to afflict them with their burdens. (</a:t>
            </a:r>
            <a:r>
              <a:rPr kumimoji="0" lang="en-US" sz="120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Exodus 1:8-11</a:t>
            </a:r>
            <a:r>
              <a:rPr kumimoji="0" lang="en-US" sz="130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en-US" sz="1300"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000"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20</a:t>
            </a:r>
          </a:p>
        </p:txBody>
      </p:sp>
    </p:spTree>
    <p:extLst>
      <p:ext uri="{BB962C8B-B14F-4D97-AF65-F5344CB8AC3E}">
        <p14:creationId xmlns:p14="http://schemas.microsoft.com/office/powerpoint/2010/main" val="17244641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BF8C56-0EB3-6EFE-2AA4-08E7D57236D0}"/>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FF669F12-F359-1E77-5CD0-F358487458E6}"/>
              </a:ext>
            </a:extLst>
          </p:cNvPr>
          <p:cNvSpPr/>
          <p:nvPr/>
        </p:nvSpPr>
        <p:spPr>
          <a:xfrm>
            <a:off x="0" y="0"/>
            <a:ext cx="7294881" cy="96012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 name="Straight Connector 2">
            <a:extLst>
              <a:ext uri="{FF2B5EF4-FFF2-40B4-BE49-F238E27FC236}">
                <a16:creationId xmlns:a16="http://schemas.microsoft.com/office/drawing/2014/main" id="{9BAA5250-509A-B7F8-BA79-4F4202B95C1B}"/>
              </a:ext>
            </a:extLst>
          </p:cNvPr>
          <p:cNvCxnSpPr>
            <a:cxnSpLocks/>
            <a:stCxn id="12" idx="0"/>
            <a:endCxn id="12" idx="2"/>
          </p:cNvCxnSpPr>
          <p:nvPr/>
        </p:nvCxnSpPr>
        <p:spPr>
          <a:xfrm>
            <a:off x="3647441" y="0"/>
            <a:ext cx="0" cy="9601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25EF014A-4F25-A016-DFA1-0050CEE49A6C}"/>
              </a:ext>
            </a:extLst>
          </p:cNvPr>
          <p:cNvCxnSpPr>
            <a:cxnSpLocks/>
            <a:stCxn id="12" idx="3"/>
            <a:endCxn id="12" idx="1"/>
          </p:cNvCxnSpPr>
          <p:nvPr/>
        </p:nvCxnSpPr>
        <p:spPr>
          <a:xfrm flipH="1">
            <a:off x="0" y="4800600"/>
            <a:ext cx="7294881"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1B6B6A26-4ED7-655F-AFFF-364FBAF4DE5A}"/>
              </a:ext>
            </a:extLst>
          </p:cNvPr>
          <p:cNvSpPr txBox="1"/>
          <p:nvPr/>
        </p:nvSpPr>
        <p:spPr>
          <a:xfrm>
            <a:off x="0" y="0"/>
            <a:ext cx="3352800" cy="4793620"/>
          </a:xfrm>
          <a:prstGeom prst="rect">
            <a:avLst/>
          </a:prstGeom>
          <a:noFill/>
        </p:spPr>
        <p:txBody>
          <a:bodyPr wrap="square" rtlCol="0">
            <a:spAutoFit/>
          </a:bodyPr>
          <a:lstStyle/>
          <a:p>
            <a:pPr indent="144018">
              <a:lnSpc>
                <a:spcPct val="95000"/>
              </a:lnSpc>
              <a:spcAft>
                <a:spcPts val="252"/>
              </a:spcAft>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Reader 2: __________________</a:t>
            </a:r>
          </a:p>
          <a:p>
            <a:pPr marL="144018" marR="144018" indent="144018" algn="just">
              <a:lnSpc>
                <a:spcPct val="95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marL="144018" marR="144018" indent="144018" algn="just">
              <a:lnSpc>
                <a:spcPct val="95000"/>
              </a:lnSpc>
              <a:spcAft>
                <a:spcPts val="252"/>
              </a:spcAft>
            </a:pPr>
            <a:r>
              <a:rPr lang="en-US" sz="1300" b="1" kern="100" baseline="30000" dirty="0">
                <a:latin typeface="Times New Roman" panose="02020603050405020304" pitchFamily="18" charset="0"/>
                <a:ea typeface="Calibri" panose="020F0502020204030204" pitchFamily="34" charset="0"/>
                <a:cs typeface="Times New Roman" panose="02020603050405020304" pitchFamily="18" charset="0"/>
              </a:rPr>
              <a:t>67 </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Before I was afflicted I went astray: but now have I kept thy word. </a:t>
            </a:r>
            <a:r>
              <a:rPr lang="en-US" sz="1300" b="1" kern="100" baseline="30000" dirty="0">
                <a:latin typeface="Times New Roman" panose="02020603050405020304" pitchFamily="18" charset="0"/>
                <a:ea typeface="Calibri" panose="020F0502020204030204" pitchFamily="34" charset="0"/>
                <a:cs typeface="Times New Roman" panose="02020603050405020304" pitchFamily="18" charset="0"/>
              </a:rPr>
              <a:t> </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marL="144018" marR="144018" indent="144018" algn="just">
              <a:lnSpc>
                <a:spcPct val="95000"/>
              </a:lnSpc>
              <a:spcAft>
                <a:spcPts val="252"/>
              </a:spcAft>
            </a:pPr>
            <a:r>
              <a:rPr lang="en-US" sz="1300" b="1" kern="100" baseline="30000" dirty="0">
                <a:latin typeface="Times New Roman" panose="02020603050405020304" pitchFamily="18" charset="0"/>
                <a:ea typeface="Calibri" panose="020F0502020204030204" pitchFamily="34" charset="0"/>
                <a:cs typeface="Times New Roman" panose="02020603050405020304" pitchFamily="18" charset="0"/>
              </a:rPr>
              <a:t>71 </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It is good for me that I have been afflicted; that I might learn thy statutes. (Psalm 119:67, 71)</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marL="144018" marR="144018" indent="144018" algn="just">
              <a:lnSpc>
                <a:spcPct val="95000"/>
              </a:lnSpc>
              <a:spcAft>
                <a:spcPts val="252"/>
              </a:spcAft>
            </a:pPr>
            <a:r>
              <a:rPr lang="en-US" sz="1300" b="1" kern="100" baseline="30000" dirty="0">
                <a:latin typeface="Times New Roman" panose="02020603050405020304" pitchFamily="18" charset="0"/>
                <a:ea typeface="Calibri" panose="020F0502020204030204" pitchFamily="34" charset="0"/>
                <a:cs typeface="Times New Roman" panose="02020603050405020304" pitchFamily="18" charset="0"/>
              </a:rPr>
              <a:t>13 </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Enter ye in at the strait gate: for wide is the gate, and broad is the way, that leadeth to destruction, and many there be which go in thereat: </a:t>
            </a:r>
            <a:r>
              <a:rPr lang="en-US" sz="1300" b="1" kern="100" baseline="30000" dirty="0">
                <a:latin typeface="Times New Roman" panose="02020603050405020304" pitchFamily="18" charset="0"/>
                <a:ea typeface="Calibri" panose="020F0502020204030204" pitchFamily="34" charset="0"/>
                <a:cs typeface="Times New Roman" panose="02020603050405020304" pitchFamily="18" charset="0"/>
              </a:rPr>
              <a:t>14 </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because strait [narrow] is the gate, and narrow [affliction] is the way, which leadeth unto life, and few there be that find it.</a:t>
            </a:r>
          </a:p>
          <a:p>
            <a:pPr marL="144018" marR="144018" indent="144018" algn="just">
              <a:lnSpc>
                <a:spcPct val="95000"/>
              </a:lnSpc>
              <a:spcAft>
                <a:spcPts val="252"/>
              </a:spcAft>
            </a:pPr>
            <a:endParaRPr lang="en-US" sz="1200" b="1" kern="100" dirty="0">
              <a:latin typeface="Times New Roman" panose="02020603050405020304" pitchFamily="18" charset="0"/>
              <a:ea typeface="Calibri" panose="020F0502020204030204" pitchFamily="34" charset="0"/>
              <a:cs typeface="Times New Roman" panose="02020603050405020304" pitchFamily="18" charset="0"/>
            </a:endParaRPr>
          </a:p>
          <a:p>
            <a:pPr marL="144018" marR="144018" indent="144018" algn="just">
              <a:lnSpc>
                <a:spcPct val="95000"/>
              </a:lnSpc>
              <a:spcAft>
                <a:spcPts val="252"/>
              </a:spcAft>
            </a:pPr>
            <a:endParaRPr lang="en-US" sz="1200" b="1" kern="100" dirty="0">
              <a:latin typeface="Times New Roman" panose="02020603050405020304" pitchFamily="18" charset="0"/>
              <a:ea typeface="Calibri" panose="020F0502020204030204" pitchFamily="34" charset="0"/>
              <a:cs typeface="Times New Roman" panose="02020603050405020304" pitchFamily="18" charset="0"/>
            </a:endParaRPr>
          </a:p>
          <a:p>
            <a:pPr marL="144018" marR="144018" indent="144018" algn="just">
              <a:lnSpc>
                <a:spcPct val="95000"/>
              </a:lnSpc>
              <a:spcAft>
                <a:spcPts val="252"/>
              </a:spcAft>
            </a:pPr>
            <a:endParaRPr lang="en-US" sz="1200" b="1" kern="100" dirty="0">
              <a:latin typeface="Times New Roman" panose="02020603050405020304" pitchFamily="18" charset="0"/>
              <a:ea typeface="Calibri" panose="020F0502020204030204" pitchFamily="34" charset="0"/>
              <a:cs typeface="Times New Roman" panose="02020603050405020304" pitchFamily="18" charset="0"/>
            </a:endParaRPr>
          </a:p>
          <a:p>
            <a:pPr marL="144018" marR="144018" indent="144018" algn="just">
              <a:lnSpc>
                <a:spcPct val="95000"/>
              </a:lnSpc>
              <a:spcAft>
                <a:spcPts val="252"/>
              </a:spcAft>
            </a:pPr>
            <a:endParaRPr lang="en-US" sz="1200" b="1" kern="100" dirty="0">
              <a:latin typeface="Times New Roman" panose="02020603050405020304" pitchFamily="18" charset="0"/>
              <a:ea typeface="Calibri" panose="020F0502020204030204" pitchFamily="34" charset="0"/>
              <a:cs typeface="Times New Roman" panose="02020603050405020304" pitchFamily="18" charset="0"/>
            </a:endParaRPr>
          </a:p>
          <a:p>
            <a:pPr marL="144018" marR="144018" indent="144018" algn="just">
              <a:lnSpc>
                <a:spcPct val="95000"/>
              </a:lnSpc>
              <a:spcAft>
                <a:spcPts val="252"/>
              </a:spcAft>
            </a:pPr>
            <a:endParaRPr lang="en-US" sz="1200" b="1" kern="100" dirty="0">
              <a:latin typeface="Times New Roman" panose="02020603050405020304" pitchFamily="18" charset="0"/>
              <a:ea typeface="Calibri" panose="020F0502020204030204" pitchFamily="34" charset="0"/>
              <a:cs typeface="Times New Roman" panose="02020603050405020304" pitchFamily="18" charset="0"/>
            </a:endParaRPr>
          </a:p>
          <a:p>
            <a:pPr marL="144018" marR="144018" indent="144018" algn="just">
              <a:lnSpc>
                <a:spcPct val="95000"/>
              </a:lnSpc>
              <a:spcAft>
                <a:spcPts val="252"/>
              </a:spcAft>
            </a:pPr>
            <a:endParaRPr lang="en-US" sz="1200" b="1" kern="100" dirty="0">
              <a:latin typeface="Times New Roman" panose="02020603050405020304" pitchFamily="18" charset="0"/>
              <a:ea typeface="Calibri" panose="020F0502020204030204" pitchFamily="34" charset="0"/>
              <a:cs typeface="Times New Roman" panose="02020603050405020304" pitchFamily="18" charset="0"/>
            </a:endParaRPr>
          </a:p>
          <a:p>
            <a:pPr marL="144018" marR="144018" indent="144018" algn="just">
              <a:lnSpc>
                <a:spcPct val="95000"/>
              </a:lnSpc>
              <a:spcAft>
                <a:spcPts val="252"/>
              </a:spcAft>
            </a:pPr>
            <a:endParaRPr lang="en-US" sz="1300" b="1" kern="100" dirty="0">
              <a:latin typeface="Times New Roman" panose="02020603050405020304" pitchFamily="18" charset="0"/>
              <a:ea typeface="Calibri" panose="020F0502020204030204" pitchFamily="34" charset="0"/>
              <a:cs typeface="Times New Roman" panose="02020603050405020304" pitchFamily="18" charset="0"/>
            </a:endParaRPr>
          </a:p>
          <a:p>
            <a:pPr marL="144018" marR="144018" indent="144018" algn="just">
              <a:lnSpc>
                <a:spcPct val="95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000" kern="100" dirty="0">
                <a:latin typeface="Times New Roman" panose="02020603050405020304" pitchFamily="18" charset="0"/>
                <a:ea typeface="Calibri" panose="020F0502020204030204" pitchFamily="34" charset="0"/>
                <a:cs typeface="Times New Roman" panose="02020603050405020304" pitchFamily="18" charset="0"/>
              </a:rPr>
              <a:t>21</a:t>
            </a:r>
          </a:p>
        </p:txBody>
      </p:sp>
      <p:sp>
        <p:nvSpPr>
          <p:cNvPr id="4" name="TextBox 3">
            <a:extLst>
              <a:ext uri="{FF2B5EF4-FFF2-40B4-BE49-F238E27FC236}">
                <a16:creationId xmlns:a16="http://schemas.microsoft.com/office/drawing/2014/main" id="{7742BA34-18CF-E486-CE41-A0A7E12FB3B9}"/>
              </a:ext>
            </a:extLst>
          </p:cNvPr>
          <p:cNvSpPr txBox="1"/>
          <p:nvPr/>
        </p:nvSpPr>
        <p:spPr>
          <a:xfrm>
            <a:off x="3886200" y="0"/>
            <a:ext cx="3429000" cy="4711483"/>
          </a:xfrm>
          <a:prstGeom prst="rect">
            <a:avLst/>
          </a:prstGeom>
          <a:noFill/>
        </p:spPr>
        <p:txBody>
          <a:bodyPr wrap="square" rtlCol="0">
            <a:spAutoFit/>
          </a:bodyPr>
          <a:lstStyle/>
          <a:p>
            <a:pPr indent="144018">
              <a:lnSpc>
                <a:spcPct val="107000"/>
              </a:lnSpc>
              <a:spcAft>
                <a:spcPts val="252"/>
              </a:spcAft>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Reader 3: __________________</a:t>
            </a:r>
          </a:p>
          <a:p>
            <a:pPr marL="144018" marR="144018" indent="144018" algn="just">
              <a:lnSpc>
                <a:spcPct val="107000"/>
              </a:lnSpc>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9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The Egyptians then enslaved the Israelites for four lifetimes, as Yahweh had prophesied to Abraham.  Their enslavement was harsh, and their masters were especially cruel - even to the point of killing all the infant males born to the Israelites.  Yahweh spared Moses, who grew up in Pharoah’s court.  An honorable man, but untrained in the ways of Yahweh, he tried to help the slaves through his own actions and was sentenced to death by the Pharoah.</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97000"/>
              </a:lnSpc>
              <a:spcAft>
                <a:spcPts val="252"/>
              </a:spcAft>
            </a:pPr>
            <a:r>
              <a:rPr lang="en-US" sz="1300" b="1" kern="100" spc="-3" dirty="0">
                <a:latin typeface="Times New Roman" panose="02020603050405020304" pitchFamily="18" charset="0"/>
                <a:ea typeface="Calibri" panose="020F0502020204030204" pitchFamily="34" charset="0"/>
                <a:cs typeface="Times New Roman" panose="02020603050405020304" pitchFamily="18" charset="0"/>
              </a:rPr>
              <a:t>Moses escaped to Midian and became a man of great meekness towards Yahweh.  After forty years, Yahweh sent him back to Egypt to be the physical embodiment of the deliverance of Israel from its bondage.  Pharoah would not heed the words of Yahweh spoken by Moses and the great Elohim inflicted the land with plagues designed to humiliate the Egyptians’ belief in their false gods.						        </a:t>
            </a:r>
            <a:r>
              <a:rPr lang="en-US" sz="1000" kern="100" spc="-3" dirty="0">
                <a:latin typeface="Times New Roman" panose="02020603050405020304" pitchFamily="18" charset="0"/>
                <a:ea typeface="Calibri" panose="020F0502020204030204" pitchFamily="34" charset="0"/>
                <a:cs typeface="Times New Roman" panose="02020603050405020304" pitchFamily="18" charset="0"/>
              </a:rPr>
              <a:t>22</a:t>
            </a:r>
            <a:endParaRPr lang="en-US" sz="1000" kern="1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7060D348-B0CD-F8DE-1F76-977182ADD2DF}"/>
              </a:ext>
            </a:extLst>
          </p:cNvPr>
          <p:cNvSpPr txBox="1"/>
          <p:nvPr/>
        </p:nvSpPr>
        <p:spPr>
          <a:xfrm>
            <a:off x="0" y="5029200"/>
            <a:ext cx="3352800" cy="4699748"/>
          </a:xfrm>
          <a:prstGeom prst="rect">
            <a:avLst/>
          </a:prstGeom>
          <a:noFill/>
        </p:spPr>
        <p:txBody>
          <a:bodyPr wrap="square" rtlCol="0">
            <a:spAutoFit/>
          </a:bodyPr>
          <a:lstStyle/>
          <a:p>
            <a:pPr marL="72009">
              <a:lnSpc>
                <a:spcPct val="95000"/>
              </a:lnSpc>
              <a:spcAft>
                <a:spcPts val="252"/>
              </a:spcAft>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Reader 4: __________________</a:t>
            </a:r>
          </a:p>
          <a:p>
            <a:pPr marR="144018" algn="just">
              <a:lnSpc>
                <a:spcPct val="95000"/>
              </a:lnSpc>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marL="108014" indent="-108014">
              <a:lnSpc>
                <a:spcPct val="95000"/>
              </a:lnSpc>
              <a:spcAft>
                <a:spcPts val="252"/>
              </a:spcAft>
              <a:buFont typeface="+mj-lt"/>
              <a:buAutoNum type="arabicParenR"/>
            </a:pPr>
            <a:r>
              <a:rPr lang="en-US" sz="1300" b="1" kern="100" spc="-10" dirty="0">
                <a:latin typeface="Times New Roman" panose="02020603050405020304" pitchFamily="18" charset="0"/>
                <a:ea typeface="Calibri" panose="020F0502020204030204" pitchFamily="34" charset="0"/>
                <a:cs typeface="Times New Roman" panose="02020603050405020304" pitchFamily="18" charset="0"/>
              </a:rPr>
              <a:t>   </a:t>
            </a:r>
            <a:r>
              <a:rPr lang="en-US" sz="1200" b="1" kern="100" spc="-10" dirty="0">
                <a:latin typeface="Times New Roman" panose="02020603050405020304" pitchFamily="18" charset="0"/>
                <a:ea typeface="Calibri" panose="020F0502020204030204" pitchFamily="34" charset="0"/>
                <a:cs typeface="Times New Roman" panose="02020603050405020304" pitchFamily="18" charset="0"/>
              </a:rPr>
              <a:t>Nile turned to Blood - </a:t>
            </a:r>
            <a:r>
              <a:rPr lang="en-US" sz="1200" kern="100" spc="-10" dirty="0">
                <a:latin typeface="Times New Roman" panose="02020603050405020304" pitchFamily="18" charset="0"/>
                <a:ea typeface="Calibri" panose="020F0502020204030204" pitchFamily="34" charset="0"/>
                <a:cs typeface="Times New Roman" panose="02020603050405020304" pitchFamily="18" charset="0"/>
              </a:rPr>
              <a:t>Khnum</a:t>
            </a:r>
            <a:r>
              <a:rPr lang="en-US" sz="1200" b="1" kern="100" spc="-10" dirty="0">
                <a:latin typeface="Times New Roman" panose="02020603050405020304" pitchFamily="18" charset="0"/>
                <a:ea typeface="Calibri" panose="020F0502020204030204" pitchFamily="34" charset="0"/>
                <a:cs typeface="Times New Roman" panose="02020603050405020304" pitchFamily="18" charset="0"/>
              </a:rPr>
              <a:t>, usually represented as a human male with a ram’s head, was the guardian of the Nile River - </a:t>
            </a:r>
            <a:r>
              <a:rPr lang="en-US" sz="1200" kern="100" spc="-10" dirty="0" err="1">
                <a:latin typeface="Times New Roman" panose="02020603050405020304" pitchFamily="18" charset="0"/>
                <a:ea typeface="Calibri" panose="020F0502020204030204" pitchFamily="34" charset="0"/>
                <a:cs typeface="Times New Roman" panose="02020603050405020304" pitchFamily="18" charset="0"/>
              </a:rPr>
              <a:t>Hapi</a:t>
            </a:r>
            <a:r>
              <a:rPr lang="en-US" sz="1200" b="1" kern="100" spc="-10" dirty="0">
                <a:latin typeface="Times New Roman" panose="02020603050405020304" pitchFamily="18" charset="0"/>
                <a:ea typeface="Calibri" panose="020F0502020204030204" pitchFamily="34" charset="0"/>
                <a:cs typeface="Times New Roman" panose="02020603050405020304" pitchFamily="18" charset="0"/>
              </a:rPr>
              <a:t> was the god of the annual flooding of the Nile.  Moses smote the river with his rod and Yahweh turned the waters to blood - killing the fish and the river stank.  The Egyptians had thrown the infant Hebrew boys into the Nile, now the entire river testified to their innocent blood.</a:t>
            </a:r>
          </a:p>
          <a:p>
            <a:pPr>
              <a:lnSpc>
                <a:spcPct val="95000"/>
              </a:lnSpc>
              <a:spcAft>
                <a:spcPts val="252"/>
              </a:spcAft>
            </a:pP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marL="114300" indent="-114300">
              <a:lnSpc>
                <a:spcPct val="95000"/>
              </a:lnSpc>
              <a:spcAft>
                <a:spcPts val="252"/>
              </a:spcAft>
              <a:buFont typeface="+mj-lt"/>
              <a:buAutoNum type="arabicParenR" startAt="2"/>
            </a:pPr>
            <a:r>
              <a:rPr lang="en-US" sz="1200" b="1" kern="100" dirty="0">
                <a:latin typeface="Times New Roman" panose="02020603050405020304" pitchFamily="18" charset="0"/>
                <a:ea typeface="Calibri" panose="020F0502020204030204" pitchFamily="34" charset="0"/>
                <a:cs typeface="Times New Roman" panose="02020603050405020304" pitchFamily="18" charset="0"/>
              </a:rPr>
              <a:t>   Frogs - </a:t>
            </a:r>
            <a:r>
              <a:rPr lang="en-US" sz="1200" kern="100" dirty="0" err="1">
                <a:latin typeface="Times New Roman" panose="02020603050405020304" pitchFamily="18" charset="0"/>
                <a:ea typeface="Calibri" panose="020F0502020204030204" pitchFamily="34" charset="0"/>
                <a:cs typeface="Times New Roman" panose="02020603050405020304" pitchFamily="18" charset="0"/>
              </a:rPr>
              <a:t>Heket</a:t>
            </a:r>
            <a:r>
              <a:rPr lang="en-US" sz="1200" b="1" kern="100" dirty="0">
                <a:latin typeface="Times New Roman" panose="02020603050405020304" pitchFamily="18" charset="0"/>
                <a:ea typeface="Calibri" panose="020F0502020204030204" pitchFamily="34" charset="0"/>
                <a:cs typeface="Times New Roman" panose="02020603050405020304" pitchFamily="18" charset="0"/>
              </a:rPr>
              <a:t> was an Egyptian goddess of life and fertility who had the body of a woman, but the head of a frog.  Aaron stretched forth his hands over the waters and Yahweh made the frogs come up and covered the land.  </a:t>
            </a:r>
            <a:r>
              <a:rPr lang="en-US" sz="1200" b="1" kern="100" dirty="0" err="1">
                <a:latin typeface="Times New Roman" panose="02020603050405020304" pitchFamily="18" charset="0"/>
                <a:ea typeface="Calibri" panose="020F0502020204030204" pitchFamily="34" charset="0"/>
                <a:cs typeface="Times New Roman" panose="02020603050405020304" pitchFamily="18" charset="0"/>
              </a:rPr>
              <a:t>Heket</a:t>
            </a:r>
            <a:r>
              <a:rPr lang="en-US" sz="1200" b="1" kern="100" dirty="0">
                <a:latin typeface="Times New Roman" panose="02020603050405020304" pitchFamily="18" charset="0"/>
                <a:ea typeface="Calibri" panose="020F0502020204030204" pitchFamily="34" charset="0"/>
                <a:cs typeface="Times New Roman" panose="02020603050405020304" pitchFamily="18" charset="0"/>
              </a:rPr>
              <a:t> was powerless but still Pharoah would not let the Hebrews go.</a:t>
            </a:r>
            <a:endParaRPr lang="en-US" sz="12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95000"/>
              </a:lnSpc>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p>
          <a:p>
            <a:pPr marL="114300" marR="0" lvl="0" indent="-114300" algn="l" defTabSz="457200" rtl="0" eaLnBrk="1" fontAlgn="auto" latinLnBrk="0" hangingPunct="1">
              <a:lnSpc>
                <a:spcPct val="95000"/>
              </a:lnSpc>
              <a:spcBef>
                <a:spcPts val="0"/>
              </a:spcBef>
              <a:spcAft>
                <a:spcPts val="252"/>
              </a:spcAft>
              <a:buClrTx/>
              <a:buSzTx/>
              <a:buFont typeface="+mj-lt"/>
              <a:buAutoNum type="arabicParenR" startAt="3"/>
              <a:tabLst/>
              <a:defRPr/>
            </a:pPr>
            <a:r>
              <a:rPr kumimoji="0" lang="en-US" sz="1200" b="1" i="0" u="none" strike="noStrike" kern="100" cap="none" spc="-10" normalizeH="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Lice - </a:t>
            </a:r>
            <a:r>
              <a:rPr kumimoji="0" lang="en-US" sz="1200" b="0" i="0" u="none" strike="noStrike" kern="100" cap="none" spc="-10" normalizeH="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Geb</a:t>
            </a:r>
            <a:r>
              <a:rPr kumimoji="0" lang="en-US" sz="1200" b="1" i="0" u="none" strike="noStrike" kern="100" cap="none" spc="-10" normalizeH="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Egyptian god of the Earth, responsible for crops - Aaron was told to stretch forth his rod and smite the dust of the earth.  When he did, the dust became lice throughout all the land.  Geb was powerless but still Pharoah would not let the Hebrews go.            </a:t>
            </a:r>
            <a:r>
              <a:rPr kumimoji="0" lang="en-US" sz="1000" i="0" u="none" strike="noStrike" kern="100" cap="none" spc="-10" normalizeH="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23</a:t>
            </a:r>
          </a:p>
        </p:txBody>
      </p:sp>
      <p:sp>
        <p:nvSpPr>
          <p:cNvPr id="7" name="TextBox 6">
            <a:extLst>
              <a:ext uri="{FF2B5EF4-FFF2-40B4-BE49-F238E27FC236}">
                <a16:creationId xmlns:a16="http://schemas.microsoft.com/office/drawing/2014/main" id="{91B603FC-F011-A16A-45B7-0A8C81F481B2}"/>
              </a:ext>
            </a:extLst>
          </p:cNvPr>
          <p:cNvSpPr txBox="1"/>
          <p:nvPr/>
        </p:nvSpPr>
        <p:spPr>
          <a:xfrm>
            <a:off x="3937800" y="5029200"/>
            <a:ext cx="3352800" cy="4363695"/>
          </a:xfrm>
          <a:prstGeom prst="rect">
            <a:avLst/>
          </a:prstGeom>
          <a:noFill/>
        </p:spPr>
        <p:txBody>
          <a:bodyPr wrap="square" rtlCol="0">
            <a:spAutoFit/>
          </a:bodyPr>
          <a:lstStyle/>
          <a:p>
            <a:pPr marL="72009">
              <a:lnSpc>
                <a:spcPct val="107000"/>
              </a:lnSpc>
              <a:spcAft>
                <a:spcPts val="252"/>
              </a:spcAft>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Reader 5: __________________</a:t>
            </a:r>
          </a:p>
          <a:p>
            <a:pPr marL="72009" marR="144018" algn="just">
              <a:lnSpc>
                <a:spcPct val="107000"/>
              </a:lnSpc>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marL="114300" marR="0" lvl="0" indent="-171450" algn="l" defTabSz="457200" rtl="0" eaLnBrk="1" fontAlgn="auto" latinLnBrk="0" hangingPunct="1">
              <a:lnSpc>
                <a:spcPct val="95000"/>
              </a:lnSpc>
              <a:spcBef>
                <a:spcPts val="0"/>
              </a:spcBef>
              <a:spcAft>
                <a:spcPts val="252"/>
              </a:spcAft>
              <a:buClrTx/>
              <a:buSzTx/>
              <a:buFont typeface="+mj-lt"/>
              <a:buAutoNum type="arabicParenR" startAt="4"/>
              <a:tabLst/>
              <a:defRPr/>
            </a:pPr>
            <a:r>
              <a:rPr kumimoji="0" lang="en-US" sz="125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250" b="1" i="0" u="sng"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Flies</a:t>
            </a:r>
            <a:r>
              <a:rPr kumimoji="0" lang="en-US" sz="125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 </a:t>
            </a:r>
            <a:r>
              <a:rPr kumimoji="0" lang="en-US" sz="1250" b="0"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Bastet</a:t>
            </a:r>
            <a:r>
              <a:rPr kumimoji="0" lang="en-US" sz="125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Egyptian goddess of </a:t>
            </a:r>
            <a:r>
              <a:rPr kumimoji="0" lang="en-US" sz="1250" b="1" i="0" u="none" strike="noStrike" kern="1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protec-tion</a:t>
            </a:r>
            <a:r>
              <a:rPr kumimoji="0" lang="en-US" sz="125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from evil.  Great swarms attacked only the Egyptians and their cattle - Israel in Go-</a:t>
            </a:r>
            <a:r>
              <a:rPr kumimoji="0" lang="en-US" sz="1250" b="1" i="0" u="none" strike="noStrike" kern="1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shen</a:t>
            </a:r>
            <a:r>
              <a:rPr kumimoji="0" lang="en-US" sz="125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was spared.  Bastet had no power but still Pharoah would not let the Hebrews go</a:t>
            </a:r>
            <a:r>
              <a:rPr lang="en-US" sz="1250" b="1" kern="100" spc="-3" dirty="0">
                <a:latin typeface="Times New Roman" panose="02020603050405020304" pitchFamily="18" charset="0"/>
                <a:ea typeface="Calibri" panose="020F0502020204030204" pitchFamily="34" charset="0"/>
                <a:cs typeface="Times New Roman" panose="02020603050405020304" pitchFamily="18" charset="0"/>
              </a:rPr>
              <a:t>.</a:t>
            </a:r>
          </a:p>
          <a:p>
            <a:pPr marL="114300" marR="0" lvl="0" indent="-114300" algn="l" defTabSz="457200" rtl="0" eaLnBrk="1" fontAlgn="auto" latinLnBrk="0" hangingPunct="1">
              <a:lnSpc>
                <a:spcPct val="95000"/>
              </a:lnSpc>
              <a:spcBef>
                <a:spcPts val="0"/>
              </a:spcBef>
              <a:spcAft>
                <a:spcPts val="252"/>
              </a:spcAft>
              <a:buClrTx/>
              <a:buSzTx/>
              <a:buFont typeface="+mj-lt"/>
              <a:buAutoNum type="arabicParenR" startAt="5"/>
              <a:tabLst/>
              <a:defRPr/>
            </a:pPr>
            <a:r>
              <a:rPr kumimoji="0" lang="en-US" sz="1250" b="1" i="0" u="none" strike="noStrike" kern="100" cap="none" spc="-3"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250" b="1" i="0" u="sng" strike="noStrike" kern="100" cap="none" spc="-3"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Cattle Plague </a:t>
            </a:r>
            <a:r>
              <a:rPr kumimoji="0" lang="en-US" sz="1250" b="1" i="0" u="none" strike="noStrike" kern="100" cap="none" spc="-3"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1250" b="0" i="0" u="none" strike="noStrike" kern="100" cap="none" spc="-3"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Hathor</a:t>
            </a:r>
            <a:r>
              <a:rPr kumimoji="0" lang="en-US" sz="1250" b="1" i="0" u="none" strike="noStrike" kern="100" cap="none" spc="-3"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 depicted as a cow - Egyptian goddess of Love and Protection.  Yahweh struck pestilence upon the herds and flocks and all the cattle, sheep, horses and camels of the Egyptians died - Israel was spared.  Hathor had no power</a:t>
            </a:r>
            <a:r>
              <a:rPr kumimoji="0" lang="en-US" sz="125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but still Pharoah would not let the Hebrews go</a:t>
            </a:r>
            <a:r>
              <a:rPr kumimoji="0" lang="en-US" sz="1250" b="1" i="0" u="none" strike="noStrike" kern="100" cap="none" spc="-3"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p>
          <a:p>
            <a:pPr marL="114300" marR="0" lvl="0" indent="-114300" algn="l" defTabSz="457200" rtl="0" eaLnBrk="1" fontAlgn="auto" latinLnBrk="0" hangingPunct="1">
              <a:lnSpc>
                <a:spcPct val="95000"/>
              </a:lnSpc>
              <a:spcBef>
                <a:spcPts val="0"/>
              </a:spcBef>
              <a:spcAft>
                <a:spcPts val="252"/>
              </a:spcAft>
              <a:buClrTx/>
              <a:buSzTx/>
              <a:buFont typeface="+mj-lt"/>
              <a:buAutoNum type="arabicParenR" startAt="5"/>
              <a:tabLst/>
              <a:defRPr/>
            </a:pPr>
            <a:r>
              <a:rPr kumimoji="0" lang="en-US" sz="1250" b="1" i="0" u="none" strike="noStrike" kern="100" cap="none" spc="-3"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lang="en-US" sz="1250" b="1" u="sng" kern="100" spc="-10" dirty="0">
                <a:latin typeface="Times New Roman" panose="02020603050405020304" pitchFamily="18" charset="0"/>
                <a:ea typeface="Calibri" panose="020F0502020204030204" pitchFamily="34" charset="0"/>
                <a:cs typeface="Times New Roman" panose="02020603050405020304" pitchFamily="18" charset="0"/>
              </a:rPr>
              <a:t>Boils</a:t>
            </a:r>
            <a:r>
              <a:rPr lang="en-US" sz="1250" b="1" kern="100" spc="-10" dirty="0">
                <a:latin typeface="Times New Roman" panose="02020603050405020304" pitchFamily="18" charset="0"/>
                <a:ea typeface="Calibri" panose="020F0502020204030204" pitchFamily="34" charset="0"/>
                <a:cs typeface="Times New Roman" panose="02020603050405020304" pitchFamily="18" charset="0"/>
              </a:rPr>
              <a:t> - </a:t>
            </a:r>
            <a:r>
              <a:rPr lang="en-US" sz="1250" kern="100" spc="-10" dirty="0">
                <a:latin typeface="Times New Roman" panose="02020603050405020304" pitchFamily="18" charset="0"/>
                <a:ea typeface="Calibri" panose="020F0502020204030204" pitchFamily="34" charset="0"/>
                <a:cs typeface="Times New Roman" panose="02020603050405020304" pitchFamily="18" charset="0"/>
              </a:rPr>
              <a:t>Sekhmet</a:t>
            </a:r>
            <a:r>
              <a:rPr lang="en-US" sz="1250" b="1" kern="100" spc="-10" dirty="0">
                <a:latin typeface="Times New Roman" panose="02020603050405020304" pitchFamily="18" charset="0"/>
                <a:ea typeface="Calibri" panose="020F0502020204030204" pitchFamily="34" charset="0"/>
                <a:cs typeface="Times New Roman" panose="02020603050405020304" pitchFamily="18" charset="0"/>
              </a:rPr>
              <a:t> - having the body of a woman and the face of a lioness - goddess with power over disease / </a:t>
            </a:r>
            <a:r>
              <a:rPr lang="en-US" sz="1250" kern="100" spc="-10" dirty="0">
                <a:latin typeface="Times New Roman" panose="02020603050405020304" pitchFamily="18" charset="0"/>
                <a:ea typeface="Calibri" panose="020F0502020204030204" pitchFamily="34" charset="0"/>
                <a:cs typeface="Times New Roman" panose="02020603050405020304" pitchFamily="18" charset="0"/>
              </a:rPr>
              <a:t>Isis</a:t>
            </a:r>
            <a:r>
              <a:rPr lang="en-US" sz="1250" b="1" kern="100" spc="-10" dirty="0">
                <a:latin typeface="Times New Roman" panose="02020603050405020304" pitchFamily="18" charset="0"/>
                <a:ea typeface="Calibri" panose="020F0502020204030204" pitchFamily="34" charset="0"/>
                <a:cs typeface="Times New Roman" panose="02020603050405020304" pitchFamily="18" charset="0"/>
              </a:rPr>
              <a:t>- Egyptian goddess of Medicine.  Moses took ashes from the furnace and cast them into the sky in the sight of Pharoah and Yahweh in-</a:t>
            </a:r>
            <a:r>
              <a:rPr lang="en-US" sz="1250" b="1" kern="100" spc="-10" dirty="0" err="1">
                <a:latin typeface="Times New Roman" panose="02020603050405020304" pitchFamily="18" charset="0"/>
                <a:ea typeface="Calibri" panose="020F0502020204030204" pitchFamily="34" charset="0"/>
                <a:cs typeface="Times New Roman" panose="02020603050405020304" pitchFamily="18" charset="0"/>
              </a:rPr>
              <a:t>flicted</a:t>
            </a:r>
            <a:r>
              <a:rPr lang="en-US" sz="1250" b="1" kern="100" spc="-10" dirty="0">
                <a:latin typeface="Times New Roman" panose="02020603050405020304" pitchFamily="18" charset="0"/>
                <a:ea typeface="Calibri" panose="020F0502020204030204" pitchFamily="34" charset="0"/>
                <a:cs typeface="Times New Roman" panose="02020603050405020304" pitchFamily="18" charset="0"/>
              </a:rPr>
              <a:t> the Egyptians and their animals with boils.  Sekhmet and Isis had no power but still Pharoah would not let the Hebrews go.         </a:t>
            </a:r>
            <a:r>
              <a:rPr lang="en-US" sz="1000" kern="100" spc="-10" dirty="0">
                <a:latin typeface="Times New Roman" panose="02020603050405020304" pitchFamily="18" charset="0"/>
                <a:ea typeface="Calibri" panose="020F0502020204030204" pitchFamily="34" charset="0"/>
                <a:cs typeface="Times New Roman" panose="02020603050405020304" pitchFamily="18" charset="0"/>
              </a:rPr>
              <a:t>24</a:t>
            </a:r>
            <a:endParaRPr kumimoji="0" lang="en-US" sz="1000" i="0" u="none" strike="noStrike" kern="100" cap="none" spc="-1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30360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5DD905-BE19-5015-B849-0586513AA91E}"/>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60948E48-0C50-4E95-92CE-BD03BD2BEBDA}"/>
              </a:ext>
            </a:extLst>
          </p:cNvPr>
          <p:cNvSpPr/>
          <p:nvPr/>
        </p:nvSpPr>
        <p:spPr>
          <a:xfrm>
            <a:off x="0" y="0"/>
            <a:ext cx="7294881" cy="96012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 name="Straight Connector 2">
            <a:extLst>
              <a:ext uri="{FF2B5EF4-FFF2-40B4-BE49-F238E27FC236}">
                <a16:creationId xmlns:a16="http://schemas.microsoft.com/office/drawing/2014/main" id="{578489BD-E055-FF77-6783-646F1A2F1787}"/>
              </a:ext>
            </a:extLst>
          </p:cNvPr>
          <p:cNvCxnSpPr>
            <a:cxnSpLocks/>
            <a:stCxn id="12" idx="0"/>
            <a:endCxn id="12" idx="2"/>
          </p:cNvCxnSpPr>
          <p:nvPr/>
        </p:nvCxnSpPr>
        <p:spPr>
          <a:xfrm>
            <a:off x="3647441" y="0"/>
            <a:ext cx="0" cy="9601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1F60C468-E8E9-B7C9-DB60-B54FEDF80F48}"/>
              </a:ext>
            </a:extLst>
          </p:cNvPr>
          <p:cNvCxnSpPr>
            <a:cxnSpLocks/>
            <a:stCxn id="12" idx="3"/>
            <a:endCxn id="12" idx="1"/>
          </p:cNvCxnSpPr>
          <p:nvPr/>
        </p:nvCxnSpPr>
        <p:spPr>
          <a:xfrm flipH="1">
            <a:off x="0" y="4800600"/>
            <a:ext cx="7294881"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F3B895B8-9C40-5471-E654-1A24B35AD88A}"/>
              </a:ext>
            </a:extLst>
          </p:cNvPr>
          <p:cNvSpPr txBox="1"/>
          <p:nvPr/>
        </p:nvSpPr>
        <p:spPr>
          <a:xfrm>
            <a:off x="20319" y="0"/>
            <a:ext cx="3352800" cy="4707251"/>
          </a:xfrm>
          <a:prstGeom prst="rect">
            <a:avLst/>
          </a:prstGeom>
          <a:noFill/>
        </p:spPr>
        <p:txBody>
          <a:bodyPr wrap="square" rtlCol="0">
            <a:spAutoFit/>
          </a:bodyPr>
          <a:lstStyle/>
          <a:p>
            <a:pPr marL="72009">
              <a:lnSpc>
                <a:spcPct val="107000"/>
              </a:lnSpc>
              <a:spcAft>
                <a:spcPts val="252"/>
              </a:spcAft>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Reader 6: __________________</a:t>
            </a:r>
          </a:p>
          <a:p>
            <a:pPr marL="72009" marR="144018" algn="just">
              <a:lnSpc>
                <a:spcPct val="107000"/>
              </a:lnSpc>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marL="125413" indent="-125413">
              <a:lnSpc>
                <a:spcPct val="95000"/>
              </a:lnSpc>
              <a:spcAft>
                <a:spcPts val="252"/>
              </a:spcAft>
              <a:buFont typeface="+mj-lt"/>
              <a:buAutoNum type="arabicParenR" startAt="7"/>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u="sng" kern="100" dirty="0">
                <a:latin typeface="Times New Roman" panose="02020603050405020304" pitchFamily="18" charset="0"/>
                <a:ea typeface="Calibri" panose="020F0502020204030204" pitchFamily="34" charset="0"/>
                <a:cs typeface="Times New Roman" panose="02020603050405020304" pitchFamily="18" charset="0"/>
              </a:rPr>
              <a:t>Fire Hail </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Nut</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Egyptian goddess of the Sky / </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Seth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Egyptian god of Storms and Disorder.  Moses raised his rod towards heaven and Yahweh sent thunder and hail mingled with fire, destroying every man, beast and herb in the fields.  Nut and Seth were powerless but still Pharoah would not let the Hebrews go.</a:t>
            </a:r>
          </a:p>
          <a:p>
            <a:pPr marL="125413" indent="-125413">
              <a:lnSpc>
                <a:spcPct val="95000"/>
              </a:lnSpc>
              <a:spcAft>
                <a:spcPts val="252"/>
              </a:spcAft>
              <a:buFont typeface="+mj-lt"/>
              <a:buAutoNum type="arabicParenR" startAt="7"/>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u="sng" kern="100" dirty="0">
                <a:latin typeface="Times New Roman" panose="02020603050405020304" pitchFamily="18" charset="0"/>
                <a:ea typeface="Calibri" panose="020F0502020204030204" pitchFamily="34" charset="0"/>
                <a:cs typeface="Times New Roman" panose="02020603050405020304" pitchFamily="18" charset="0"/>
              </a:rPr>
              <a:t>Locusts</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 </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Osiris</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god of the crops and fertility.  Moses stretched out his hands over Egypt and Yahweh brought great swarms of locusts like had never been seen in Egypt, and destroyed all that grew after the hail.  Osiris was powerless but still Pharoah would not let the Hebrews go.</a:t>
            </a:r>
          </a:p>
          <a:p>
            <a:pPr marL="125413" indent="-125413">
              <a:lnSpc>
                <a:spcPct val="95000"/>
              </a:lnSpc>
              <a:spcAft>
                <a:spcPts val="252"/>
              </a:spcAft>
              <a:buFont typeface="+mj-lt"/>
              <a:buAutoNum type="arabicParenR" startAt="7"/>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u="sng" kern="100" dirty="0">
                <a:latin typeface="Times New Roman" panose="02020603050405020304" pitchFamily="18" charset="0"/>
                <a:ea typeface="Calibri" panose="020F0502020204030204" pitchFamily="34" charset="0"/>
                <a:cs typeface="Times New Roman" panose="02020603050405020304" pitchFamily="18" charset="0"/>
              </a:rPr>
              <a:t>Darkness</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 </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Ra</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The Sun god.  Moses stretched out his hands towards heaven and darkness engulfed the land - so thick, the Egyptians could not stand or move from the disorientation for three days.  Ra had no power but still Pharoah would not let the Hebrews go.  			</a:t>
            </a:r>
            <a:r>
              <a:rPr lang="en-US" sz="1000" kern="100" dirty="0">
                <a:latin typeface="Times New Roman" panose="02020603050405020304" pitchFamily="18" charset="0"/>
                <a:ea typeface="Calibri" panose="020F0502020204030204" pitchFamily="34" charset="0"/>
                <a:cs typeface="Times New Roman" panose="02020603050405020304" pitchFamily="18" charset="0"/>
              </a:rPr>
              <a:t>         25</a:t>
            </a:r>
          </a:p>
        </p:txBody>
      </p:sp>
      <p:sp>
        <p:nvSpPr>
          <p:cNvPr id="4" name="TextBox 3">
            <a:extLst>
              <a:ext uri="{FF2B5EF4-FFF2-40B4-BE49-F238E27FC236}">
                <a16:creationId xmlns:a16="http://schemas.microsoft.com/office/drawing/2014/main" id="{52715ADD-5C54-5746-EB48-57C4A60F95E8}"/>
              </a:ext>
            </a:extLst>
          </p:cNvPr>
          <p:cNvSpPr txBox="1"/>
          <p:nvPr/>
        </p:nvSpPr>
        <p:spPr>
          <a:xfrm>
            <a:off x="3921764" y="0"/>
            <a:ext cx="3393436" cy="4853445"/>
          </a:xfrm>
          <a:prstGeom prst="rect">
            <a:avLst/>
          </a:prstGeom>
          <a:noFill/>
        </p:spPr>
        <p:txBody>
          <a:bodyPr wrap="square" rtlCol="0">
            <a:spAutoFit/>
          </a:bodyPr>
          <a:lstStyle/>
          <a:p>
            <a:pPr marL="72009">
              <a:lnSpc>
                <a:spcPct val="107000"/>
              </a:lnSpc>
              <a:spcAft>
                <a:spcPts val="252"/>
              </a:spcAft>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Reader 7: __________________</a:t>
            </a:r>
          </a:p>
          <a:p>
            <a:pPr marL="72009" marR="144018" algn="just">
              <a:lnSpc>
                <a:spcPct val="107000"/>
              </a:lnSpc>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95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Finally, Elohim told Moses:</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marL="144018" marR="144018" indent="144018">
              <a:lnSpc>
                <a:spcPct val="95000"/>
              </a:lnSpc>
              <a:spcAft>
                <a:spcPts val="252"/>
              </a:spcAft>
            </a:pPr>
            <a:r>
              <a:rPr lang="en-US" sz="1300" b="1" kern="100" spc="-30" baseline="30000" dirty="0">
                <a:latin typeface="Times New Roman" panose="02020603050405020304" pitchFamily="18" charset="0"/>
                <a:ea typeface="Calibri" panose="020F0502020204030204" pitchFamily="34" charset="0"/>
                <a:cs typeface="Times New Roman" panose="02020603050405020304" pitchFamily="18" charset="0"/>
              </a:rPr>
              <a:t>3 </a:t>
            </a:r>
            <a:r>
              <a:rPr lang="en-US" sz="1300" b="1" kern="100" spc="-30" dirty="0">
                <a:latin typeface="Times New Roman" panose="02020603050405020304" pitchFamily="18" charset="0"/>
                <a:ea typeface="Calibri" panose="020F0502020204030204" pitchFamily="34" charset="0"/>
                <a:cs typeface="Times New Roman" panose="02020603050405020304" pitchFamily="18" charset="0"/>
              </a:rPr>
              <a:t>Speak to all the congregation of Israel, saying 'On the tenth of this month every man shall take for himself a lamb, </a:t>
            </a:r>
            <a:r>
              <a:rPr lang="en-US" sz="1300" b="1" kern="100" spc="-30" dirty="0" err="1">
                <a:latin typeface="Times New Roman" panose="02020603050405020304" pitchFamily="18" charset="0"/>
                <a:ea typeface="Calibri" panose="020F0502020204030204" pitchFamily="34" charset="0"/>
                <a:cs typeface="Times New Roman" panose="02020603050405020304" pitchFamily="18" charset="0"/>
              </a:rPr>
              <a:t>accor</a:t>
            </a:r>
            <a:r>
              <a:rPr lang="en-US" sz="1300" b="1" kern="100" spc="-30" dirty="0">
                <a:latin typeface="Times New Roman" panose="02020603050405020304" pitchFamily="18" charset="0"/>
                <a:ea typeface="Calibri" panose="020F0502020204030204" pitchFamily="34" charset="0"/>
                <a:cs typeface="Times New Roman" panose="02020603050405020304" pitchFamily="18" charset="0"/>
              </a:rPr>
              <a:t>-ding to the house of his father, a lamb for a household. </a:t>
            </a:r>
            <a:r>
              <a:rPr lang="en-US" sz="1300" b="1" kern="100" spc="-30" baseline="30000" dirty="0">
                <a:latin typeface="Times New Roman" panose="02020603050405020304" pitchFamily="18" charset="0"/>
                <a:ea typeface="Calibri" panose="020F0502020204030204" pitchFamily="34" charset="0"/>
                <a:cs typeface="Times New Roman" panose="02020603050405020304" pitchFamily="18" charset="0"/>
              </a:rPr>
              <a:t>4 </a:t>
            </a:r>
            <a:r>
              <a:rPr lang="en-US" sz="1300" b="1" kern="100" spc="-30" dirty="0">
                <a:latin typeface="Times New Roman" panose="02020603050405020304" pitchFamily="18" charset="0"/>
                <a:ea typeface="Calibri" panose="020F0502020204030204" pitchFamily="34" charset="0"/>
                <a:cs typeface="Times New Roman" panose="02020603050405020304" pitchFamily="18" charset="0"/>
              </a:rPr>
              <a:t>And if the house-hold is too small for the lamb, let him and his neigh-</a:t>
            </a:r>
            <a:r>
              <a:rPr lang="en-US" sz="1300" b="1" kern="100" spc="-30" dirty="0" err="1">
                <a:latin typeface="Times New Roman" panose="02020603050405020304" pitchFamily="18" charset="0"/>
                <a:ea typeface="Calibri" panose="020F0502020204030204" pitchFamily="34" charset="0"/>
                <a:cs typeface="Times New Roman" panose="02020603050405020304" pitchFamily="18" charset="0"/>
              </a:rPr>
              <a:t>bor</a:t>
            </a:r>
            <a:r>
              <a:rPr lang="en-US" sz="1300" b="1" kern="100" spc="-30" dirty="0">
                <a:latin typeface="Times New Roman" panose="02020603050405020304" pitchFamily="18" charset="0"/>
                <a:ea typeface="Calibri" panose="020F0502020204030204" pitchFamily="34" charset="0"/>
                <a:cs typeface="Times New Roman" panose="02020603050405020304" pitchFamily="18" charset="0"/>
              </a:rPr>
              <a:t> next to his house take it according to the number of the persons; according to each man's need you shall make count for the lamb. </a:t>
            </a:r>
            <a:r>
              <a:rPr lang="en-US" sz="1300" b="1" kern="100" spc="-30" baseline="30000" dirty="0">
                <a:latin typeface="Times New Roman" panose="02020603050405020304" pitchFamily="18" charset="0"/>
                <a:ea typeface="Calibri" panose="020F0502020204030204" pitchFamily="34" charset="0"/>
                <a:cs typeface="Times New Roman" panose="02020603050405020304" pitchFamily="18" charset="0"/>
              </a:rPr>
              <a:t>5 </a:t>
            </a:r>
            <a:r>
              <a:rPr lang="en-US" sz="1300" b="1" kern="100" spc="-30" dirty="0">
                <a:latin typeface="Times New Roman" panose="02020603050405020304" pitchFamily="18" charset="0"/>
                <a:ea typeface="Calibri" panose="020F0502020204030204" pitchFamily="34" charset="0"/>
                <a:cs typeface="Times New Roman" panose="02020603050405020304" pitchFamily="18" charset="0"/>
              </a:rPr>
              <a:t>Your lamb shall be without blemish, a male of the first year. You may take it from the sheep or from the goats. </a:t>
            </a:r>
            <a:r>
              <a:rPr lang="en-US" sz="1300" b="1" kern="100" spc="-30" baseline="30000" dirty="0">
                <a:latin typeface="Times New Roman" panose="02020603050405020304" pitchFamily="18" charset="0"/>
                <a:ea typeface="Calibri" panose="020F0502020204030204" pitchFamily="34" charset="0"/>
                <a:cs typeface="Times New Roman" panose="02020603050405020304" pitchFamily="18" charset="0"/>
              </a:rPr>
              <a:t>6 </a:t>
            </a:r>
            <a:r>
              <a:rPr lang="en-US" sz="1300" b="1" kern="100" spc="-30" dirty="0">
                <a:latin typeface="Times New Roman" panose="02020603050405020304" pitchFamily="18" charset="0"/>
                <a:ea typeface="Calibri" panose="020F0502020204030204" pitchFamily="34" charset="0"/>
                <a:cs typeface="Times New Roman" panose="02020603050405020304" pitchFamily="18" charset="0"/>
              </a:rPr>
              <a:t>Now you shall keep it until the fourteenth day of the same month.  Then the whole assembly of the congregation of Israel shall kill it at twilight. </a:t>
            </a:r>
            <a:r>
              <a:rPr lang="en-US" sz="1300" b="1" kern="100" spc="-30" baseline="30000" dirty="0">
                <a:latin typeface="Times New Roman" panose="02020603050405020304" pitchFamily="18" charset="0"/>
                <a:ea typeface="Calibri" panose="020F0502020204030204" pitchFamily="34" charset="0"/>
                <a:cs typeface="Times New Roman" panose="02020603050405020304" pitchFamily="18" charset="0"/>
              </a:rPr>
              <a:t>7 </a:t>
            </a:r>
            <a:r>
              <a:rPr lang="en-US" sz="1300" b="1" kern="100" spc="-30" dirty="0">
                <a:latin typeface="Times New Roman" panose="02020603050405020304" pitchFamily="18" charset="0"/>
                <a:ea typeface="Calibri" panose="020F0502020204030204" pitchFamily="34" charset="0"/>
                <a:cs typeface="Times New Roman" panose="02020603050405020304" pitchFamily="18" charset="0"/>
              </a:rPr>
              <a:t>And they shall take some of the blood and put it on the two doorposts and on the lintel of the houses where they eat it. </a:t>
            </a:r>
            <a:r>
              <a:rPr lang="en-US" sz="1300" b="1" kern="100" spc="-30" baseline="30000" dirty="0">
                <a:latin typeface="Times New Roman" panose="02020603050405020304" pitchFamily="18" charset="0"/>
                <a:ea typeface="Calibri" panose="020F0502020204030204" pitchFamily="34" charset="0"/>
                <a:cs typeface="Times New Roman" panose="02020603050405020304" pitchFamily="18" charset="0"/>
              </a:rPr>
              <a:t>8 </a:t>
            </a:r>
            <a:r>
              <a:rPr lang="en-US" sz="1300" b="1" kern="100" spc="-30" dirty="0">
                <a:latin typeface="Times New Roman" panose="02020603050405020304" pitchFamily="18" charset="0"/>
                <a:ea typeface="Calibri" panose="020F0502020204030204" pitchFamily="34" charset="0"/>
                <a:cs typeface="Times New Roman" panose="02020603050405020304" pitchFamily="18" charset="0"/>
              </a:rPr>
              <a:t>Then they shall eat the flesh on that night; roasted in fire, with . . .</a:t>
            </a:r>
          </a:p>
          <a:p>
            <a:pPr marL="144018" marR="144018" indent="144018">
              <a:lnSpc>
                <a:spcPct val="95000"/>
              </a:lnSpc>
              <a:spcAft>
                <a:spcPts val="252"/>
              </a:spcAft>
            </a:pPr>
            <a:r>
              <a:rPr lang="en-US" sz="1300" b="1" kern="100" spc="-30" dirty="0">
                <a:latin typeface="Times New Roman" panose="02020603050405020304" pitchFamily="18" charset="0"/>
                <a:ea typeface="Calibri" panose="020F0502020204030204" pitchFamily="34" charset="0"/>
                <a:cs typeface="Times New Roman" panose="02020603050405020304" pitchFamily="18" charset="0"/>
              </a:rPr>
              <a:t>						     </a:t>
            </a:r>
            <a:r>
              <a:rPr lang="en-US" sz="1000" kern="100" spc="-30" dirty="0">
                <a:latin typeface="Times New Roman" panose="02020603050405020304" pitchFamily="18" charset="0"/>
                <a:ea typeface="Calibri" panose="020F0502020204030204" pitchFamily="34" charset="0"/>
                <a:cs typeface="Times New Roman" panose="02020603050405020304" pitchFamily="18" charset="0"/>
              </a:rPr>
              <a:t>26</a:t>
            </a:r>
          </a:p>
        </p:txBody>
      </p:sp>
      <p:sp>
        <p:nvSpPr>
          <p:cNvPr id="6" name="TextBox 5">
            <a:extLst>
              <a:ext uri="{FF2B5EF4-FFF2-40B4-BE49-F238E27FC236}">
                <a16:creationId xmlns:a16="http://schemas.microsoft.com/office/drawing/2014/main" id="{A8CA0FAB-C302-1C59-9CFE-E253DE9E3468}"/>
              </a:ext>
            </a:extLst>
          </p:cNvPr>
          <p:cNvSpPr txBox="1"/>
          <p:nvPr/>
        </p:nvSpPr>
        <p:spPr>
          <a:xfrm>
            <a:off x="20548" y="5029200"/>
            <a:ext cx="3352800" cy="4818178"/>
          </a:xfrm>
          <a:prstGeom prst="rect">
            <a:avLst/>
          </a:prstGeom>
          <a:noFill/>
        </p:spPr>
        <p:txBody>
          <a:bodyPr wrap="square" rtlCol="0">
            <a:spAutoFit/>
          </a:bodyPr>
          <a:lstStyle/>
          <a:p>
            <a:pPr marL="114300" marR="144018">
              <a:lnSpc>
                <a:spcPct val="107000"/>
              </a:lnSpc>
              <a:spcAft>
                <a:spcPts val="252"/>
              </a:spcAft>
            </a:pPr>
            <a:r>
              <a:rPr kumimoji="0" lang="en-US" sz="1300" b="1" i="0" u="none" strike="noStrike" kern="100" cap="none" spc="-3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 . unleavened bread and with bitter herbs they shall eat it. </a:t>
            </a:r>
            <a:r>
              <a:rPr kumimoji="0" lang="en-US" sz="1300" b="0" i="0" u="none" strike="noStrike" kern="100" cap="none" spc="-3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(Exodus 12:3-8)</a:t>
            </a:r>
          </a:p>
          <a:p>
            <a:pPr marL="114300" marR="144018">
              <a:lnSpc>
                <a:spcPct val="107000"/>
              </a:lnSpc>
              <a:spcAft>
                <a:spcPts val="252"/>
              </a:spcAft>
            </a:pPr>
            <a:endParaRPr lang="en-US" sz="400" b="1" kern="100" spc="-3" dirty="0">
              <a:latin typeface="Times New Roman" panose="02020603050405020304" pitchFamily="18" charset="0"/>
              <a:ea typeface="Calibri" panose="020F0502020204030204" pitchFamily="34" charset="0"/>
              <a:cs typeface="Times New Roman" panose="02020603050405020304" pitchFamily="18" charset="0"/>
            </a:endParaRPr>
          </a:p>
          <a:p>
            <a:pPr marL="144018" marR="144018" indent="144018">
              <a:spcAft>
                <a:spcPts val="252"/>
              </a:spcAft>
            </a:pPr>
            <a:r>
              <a:rPr lang="en-US" sz="1300" b="1" kern="100" spc="-3" baseline="30000" dirty="0">
                <a:latin typeface="Times New Roman" panose="02020603050405020304" pitchFamily="18" charset="0"/>
                <a:ea typeface="Calibri" panose="020F0502020204030204" pitchFamily="34" charset="0"/>
                <a:cs typeface="Times New Roman" panose="02020603050405020304" pitchFamily="18" charset="0"/>
              </a:rPr>
              <a:t>11 </a:t>
            </a:r>
            <a:r>
              <a:rPr lang="en-US" sz="1300" b="1" kern="100" spc="-3" dirty="0">
                <a:latin typeface="Times New Roman" panose="02020603050405020304" pitchFamily="18" charset="0"/>
                <a:ea typeface="Calibri" panose="020F0502020204030204" pitchFamily="34" charset="0"/>
                <a:cs typeface="Times New Roman" panose="02020603050405020304" pitchFamily="18" charset="0"/>
              </a:rPr>
              <a:t>And thus you shall eat it: with a belt on your waist, your sandals on your feet, and your staff in your hand. So, you shall eat it in haste. It is the LORD's Passover. </a:t>
            </a:r>
            <a:r>
              <a:rPr lang="en-US" sz="1300" b="1" kern="100" spc="-3" baseline="30000" dirty="0">
                <a:latin typeface="Times New Roman" panose="02020603050405020304" pitchFamily="18" charset="0"/>
                <a:ea typeface="Calibri" panose="020F0502020204030204" pitchFamily="34" charset="0"/>
                <a:cs typeface="Times New Roman" panose="02020603050405020304" pitchFamily="18" charset="0"/>
              </a:rPr>
              <a:t>12 </a:t>
            </a:r>
            <a:r>
              <a:rPr lang="en-US" sz="1300" b="1" kern="100" spc="-3" dirty="0">
                <a:latin typeface="Times New Roman" panose="02020603050405020304" pitchFamily="18" charset="0"/>
                <a:ea typeface="Calibri" panose="020F0502020204030204" pitchFamily="34" charset="0"/>
                <a:cs typeface="Times New Roman" panose="02020603050405020304" pitchFamily="18" charset="0"/>
              </a:rPr>
              <a:t>For I will pass through the land of Egypt on that night and will strike all the firstborn in the land of Egypt, both man and beast; and against all the gods of Egypt I will execute judgment: I am the LORD. </a:t>
            </a:r>
            <a:r>
              <a:rPr lang="en-US" sz="1300" b="1" kern="100" spc="-3" baseline="30000" dirty="0">
                <a:latin typeface="Times New Roman" panose="02020603050405020304" pitchFamily="18" charset="0"/>
                <a:ea typeface="Calibri" panose="020F0502020204030204" pitchFamily="34" charset="0"/>
                <a:cs typeface="Times New Roman" panose="02020603050405020304" pitchFamily="18" charset="0"/>
              </a:rPr>
              <a:t>13 </a:t>
            </a:r>
            <a:r>
              <a:rPr lang="en-US" sz="1300" b="1" kern="100" spc="-3" dirty="0">
                <a:latin typeface="Times New Roman" panose="02020603050405020304" pitchFamily="18" charset="0"/>
                <a:ea typeface="Calibri" panose="020F0502020204030204" pitchFamily="34" charset="0"/>
                <a:cs typeface="Times New Roman" panose="02020603050405020304" pitchFamily="18" charset="0"/>
              </a:rPr>
              <a:t>Now the blood shall be a sign on the houses where you are. And when I see the blood, I will pass over you; and the plague shall not be on you to destroy you when I strike the land of Egypt. </a:t>
            </a:r>
            <a:r>
              <a:rPr lang="en-US" sz="1300" b="1" kern="100" spc="-3" baseline="30000" dirty="0">
                <a:latin typeface="Times New Roman" panose="02020603050405020304" pitchFamily="18" charset="0"/>
                <a:ea typeface="Calibri" panose="020F0502020204030204" pitchFamily="34" charset="0"/>
                <a:cs typeface="Times New Roman" panose="02020603050405020304" pitchFamily="18" charset="0"/>
              </a:rPr>
              <a:t>14 </a:t>
            </a:r>
            <a:r>
              <a:rPr lang="en-US" sz="1300" b="1" kern="100" spc="-3" dirty="0">
                <a:latin typeface="Times New Roman" panose="02020603050405020304" pitchFamily="18" charset="0"/>
                <a:ea typeface="Calibri" panose="020F0502020204030204" pitchFamily="34" charset="0"/>
                <a:cs typeface="Times New Roman" panose="02020603050405020304" pitchFamily="18" charset="0"/>
              </a:rPr>
              <a:t>So this day shall be to you a memorial; and you shall keep it as a feast to the LORD throughout your generations. You shall keep it as a feast by an everlasting ordinance" </a:t>
            </a:r>
            <a:r>
              <a:rPr lang="en-US" sz="1300" kern="100" spc="-3" dirty="0">
                <a:latin typeface="Times New Roman" panose="02020603050405020304" pitchFamily="18" charset="0"/>
                <a:ea typeface="Calibri" panose="020F0502020204030204" pitchFamily="34" charset="0"/>
                <a:cs typeface="Times New Roman" panose="02020603050405020304" pitchFamily="18" charset="0"/>
              </a:rPr>
              <a:t>(</a:t>
            </a:r>
            <a:r>
              <a:rPr lang="en-US" sz="1200" kern="100" spc="-3" dirty="0">
                <a:latin typeface="Times New Roman" panose="02020603050405020304" pitchFamily="18" charset="0"/>
                <a:ea typeface="Calibri" panose="020F0502020204030204" pitchFamily="34" charset="0"/>
                <a:cs typeface="Times New Roman" panose="02020603050405020304" pitchFamily="18" charset="0"/>
              </a:rPr>
              <a:t>Exodus 12:11-14</a:t>
            </a:r>
            <a:r>
              <a:rPr lang="en-US" sz="1300" kern="100" spc="-3" dirty="0">
                <a:latin typeface="Times New Roman" panose="02020603050405020304" pitchFamily="18" charset="0"/>
                <a:ea typeface="Calibri" panose="020F0502020204030204" pitchFamily="34" charset="0"/>
                <a:cs typeface="Times New Roman" panose="02020603050405020304" pitchFamily="18" charset="0"/>
              </a:rPr>
              <a:t>)					   </a:t>
            </a:r>
            <a:r>
              <a:rPr lang="en-US" sz="1000" kern="100" spc="-3" dirty="0">
                <a:latin typeface="Times New Roman" panose="02020603050405020304" pitchFamily="18" charset="0"/>
                <a:ea typeface="Calibri" panose="020F0502020204030204" pitchFamily="34" charset="0"/>
                <a:cs typeface="Times New Roman" panose="02020603050405020304" pitchFamily="18" charset="0"/>
              </a:rPr>
              <a:t>27</a:t>
            </a:r>
          </a:p>
        </p:txBody>
      </p:sp>
      <p:sp>
        <p:nvSpPr>
          <p:cNvPr id="7" name="TextBox 6">
            <a:extLst>
              <a:ext uri="{FF2B5EF4-FFF2-40B4-BE49-F238E27FC236}">
                <a16:creationId xmlns:a16="http://schemas.microsoft.com/office/drawing/2014/main" id="{7DFB3200-70F1-ABE4-AC3A-10B81E104492}"/>
              </a:ext>
            </a:extLst>
          </p:cNvPr>
          <p:cNvSpPr txBox="1"/>
          <p:nvPr/>
        </p:nvSpPr>
        <p:spPr>
          <a:xfrm>
            <a:off x="3942082" y="5029200"/>
            <a:ext cx="3352800" cy="4721101"/>
          </a:xfrm>
          <a:prstGeom prst="rect">
            <a:avLst/>
          </a:prstGeom>
          <a:noFill/>
        </p:spPr>
        <p:txBody>
          <a:bodyPr wrap="square" rtlCol="0">
            <a:spAutoFit/>
          </a:bodyPr>
          <a:lstStyle/>
          <a:p>
            <a:pPr>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Leader:</a:t>
            </a:r>
          </a:p>
          <a:p>
            <a:pPr>
              <a:lnSpc>
                <a:spcPct val="107000"/>
              </a:lnSpc>
              <a:spcAft>
                <a:spcPts val="252"/>
              </a:spcAft>
            </a:pPr>
            <a:endParaRPr lang="en-US" sz="400" b="1" kern="100" dirty="0">
              <a:latin typeface="Times New Roman" panose="02020603050405020304" pitchFamily="18" charset="0"/>
              <a:ea typeface="Calibri" panose="020F0502020204030204" pitchFamily="34" charset="0"/>
              <a:cs typeface="Times New Roman" panose="02020603050405020304" pitchFamily="18" charset="0"/>
            </a:endParaRPr>
          </a:p>
          <a:p>
            <a:pPr marL="125413" indent="-125413">
              <a:lnSpc>
                <a:spcPct val="105000"/>
              </a:lnSpc>
              <a:spcAft>
                <a:spcPts val="252"/>
              </a:spcAft>
              <a:buFont typeface="+mj-lt"/>
              <a:buAutoNum type="arabicParenR" startAt="10"/>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Killing the Firstborn - repayment for Pharoah’s killing of the Israelite children.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Heket</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goddess of childbirth / </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Isis</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 protector of children.  Pharoah and his firstborn were considered deities, but they were made to bow before Elohim, the God of Creation and King of the Universe.</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marL="72009" marR="144018" algn="just">
              <a:lnSpc>
                <a:spcPct val="107000"/>
              </a:lnSpc>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marR="144018" indent="182880" algn="just">
              <a:lnSpc>
                <a:spcPct val="107000"/>
              </a:lnSpc>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Israel heeded the signs and, when instructed, they killed a Passover lamb and sprinkled the blood on the frames of their doors.  When the angel of death passed through Egypt, it passed over the homes with the blood on their doors.</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82880">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Behold, the symbol of the lamb, whose blood kept the angel of death from entering the homes of the believers.  The obedient were granted life and those that did not heed the Wood of Yahweh received death.</a:t>
            </a:r>
          </a:p>
          <a:p>
            <a:pPr indent="182880">
              <a:lnSpc>
                <a:spcPct val="107000"/>
              </a:lnSpc>
              <a:spcAft>
                <a:spcPts val="252"/>
              </a:spcAft>
            </a:pPr>
            <a:r>
              <a:rPr lang="en-US" sz="1000" kern="100" dirty="0">
                <a:latin typeface="Times New Roman" panose="02020603050405020304" pitchFamily="18" charset="0"/>
                <a:ea typeface="Calibri" panose="020F0502020204030204" pitchFamily="34" charset="0"/>
                <a:cs typeface="Times New Roman" panose="02020603050405020304" pitchFamily="18" charset="0"/>
              </a:rPr>
              <a:t>						        28</a:t>
            </a:r>
          </a:p>
        </p:txBody>
      </p:sp>
    </p:spTree>
    <p:extLst>
      <p:ext uri="{BB962C8B-B14F-4D97-AF65-F5344CB8AC3E}">
        <p14:creationId xmlns:p14="http://schemas.microsoft.com/office/powerpoint/2010/main" val="2718634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CEBE0E-84A0-62C9-611C-CB018E3C90C4}"/>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68EAADE2-BA22-B271-3A61-BDF891D2A05B}"/>
              </a:ext>
            </a:extLst>
          </p:cNvPr>
          <p:cNvSpPr/>
          <p:nvPr/>
        </p:nvSpPr>
        <p:spPr>
          <a:xfrm>
            <a:off x="0" y="0"/>
            <a:ext cx="7294881" cy="96012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 name="Straight Connector 2">
            <a:extLst>
              <a:ext uri="{FF2B5EF4-FFF2-40B4-BE49-F238E27FC236}">
                <a16:creationId xmlns:a16="http://schemas.microsoft.com/office/drawing/2014/main" id="{A287A96B-EDF1-7399-EED7-739136D1DE40}"/>
              </a:ext>
            </a:extLst>
          </p:cNvPr>
          <p:cNvCxnSpPr>
            <a:cxnSpLocks/>
            <a:stCxn id="12" idx="0"/>
            <a:endCxn id="12" idx="2"/>
          </p:cNvCxnSpPr>
          <p:nvPr/>
        </p:nvCxnSpPr>
        <p:spPr>
          <a:xfrm>
            <a:off x="3647441" y="0"/>
            <a:ext cx="0" cy="9601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40FB8E07-B686-DE33-C6C1-32DCFF9586D4}"/>
              </a:ext>
            </a:extLst>
          </p:cNvPr>
          <p:cNvCxnSpPr>
            <a:cxnSpLocks/>
            <a:stCxn id="12" idx="3"/>
            <a:endCxn id="12" idx="1"/>
          </p:cNvCxnSpPr>
          <p:nvPr/>
        </p:nvCxnSpPr>
        <p:spPr>
          <a:xfrm flipH="1">
            <a:off x="0" y="4800600"/>
            <a:ext cx="7294881"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2CFE6364-9146-45F6-968D-9CFA99280525}"/>
              </a:ext>
            </a:extLst>
          </p:cNvPr>
          <p:cNvSpPr txBox="1"/>
          <p:nvPr/>
        </p:nvSpPr>
        <p:spPr>
          <a:xfrm>
            <a:off x="0" y="0"/>
            <a:ext cx="3352800" cy="4960525"/>
          </a:xfrm>
          <a:prstGeom prst="rect">
            <a:avLst/>
          </a:prstGeom>
          <a:noFill/>
        </p:spPr>
        <p:txBody>
          <a:bodyPr wrap="square" rtlCol="0">
            <a:spAutoFit/>
          </a:bodyPr>
          <a:lstStyle/>
          <a:p>
            <a:pPr indent="182880">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Behold the symbol of the Lamb of God, whose spilled blood made everlasting life available for all believers.  His faithful obedience to his Father enabled the promises made to Abraham and his descendants, including us, the children of faith in Yahweh and His son Yeshua Hamashiach.</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82880">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Blessed are You, Adonai, our Elohim, King of the universe, Who creates the clean animals of the earth that are meat for us and sustain our lives.</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82880">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Israel was told to make unleavened bread, because the Exodus was imminent and there was no time for leaven bread to rise.</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82880">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They were instructed to eat it with bitter - as a remembrance of the bitterness of their bondage.</a:t>
            </a:r>
          </a:p>
          <a:p>
            <a:pPr indent="182880">
              <a:lnSpc>
                <a:spcPct val="107000"/>
              </a:lnSpc>
              <a:spcAft>
                <a:spcPts val="252"/>
              </a:spcAft>
            </a:pPr>
            <a:endParaRPr lang="en-US" sz="1300" b="1" kern="100" dirty="0">
              <a:latin typeface="Times New Roman" panose="02020603050405020304" pitchFamily="18" charset="0"/>
              <a:ea typeface="Calibri" panose="020F0502020204030204" pitchFamily="34" charset="0"/>
              <a:cs typeface="Times New Roman" panose="02020603050405020304" pitchFamily="18" charset="0"/>
            </a:endParaRPr>
          </a:p>
          <a:p>
            <a:pPr indent="182880">
              <a:lnSpc>
                <a:spcPct val="107000"/>
              </a:lnSpc>
              <a:spcAft>
                <a:spcPts val="252"/>
              </a:spcAft>
            </a:pPr>
            <a:endParaRPr lang="en-US" sz="1300" b="1" kern="100" dirty="0">
              <a:latin typeface="Times New Roman" panose="02020603050405020304" pitchFamily="18" charset="0"/>
              <a:ea typeface="Calibri" panose="020F0502020204030204" pitchFamily="34" charset="0"/>
              <a:cs typeface="Times New Roman" panose="02020603050405020304" pitchFamily="18" charset="0"/>
            </a:endParaRPr>
          </a:p>
          <a:p>
            <a:pPr indent="182880">
              <a:lnSpc>
                <a:spcPct val="107000"/>
              </a:lnSpc>
              <a:spcAft>
                <a:spcPts val="252"/>
              </a:spcAft>
            </a:pPr>
            <a:endParaRPr lang="en-US" sz="1300" b="1" kern="100" dirty="0">
              <a:latin typeface="Times New Roman" panose="02020603050405020304" pitchFamily="18" charset="0"/>
              <a:ea typeface="Calibri" panose="020F0502020204030204" pitchFamily="34" charset="0"/>
              <a:cs typeface="Times New Roman" panose="02020603050405020304" pitchFamily="18" charset="0"/>
            </a:endParaRPr>
          </a:p>
          <a:p>
            <a:pPr indent="182880">
              <a:lnSpc>
                <a:spcPct val="107000"/>
              </a:lnSpc>
              <a:spcAft>
                <a:spcPts val="252"/>
              </a:spcAft>
            </a:pPr>
            <a:r>
              <a:rPr lang="en-US" sz="1000" kern="100" dirty="0">
                <a:latin typeface="Times New Roman" panose="02020603050405020304" pitchFamily="18" charset="0"/>
                <a:ea typeface="Calibri" panose="020F0502020204030204" pitchFamily="34" charset="0"/>
                <a:cs typeface="Times New Roman" panose="02020603050405020304" pitchFamily="18" charset="0"/>
              </a:rPr>
              <a:t>						         29</a:t>
            </a:r>
          </a:p>
        </p:txBody>
      </p:sp>
      <p:sp>
        <p:nvSpPr>
          <p:cNvPr id="4" name="TextBox 3">
            <a:extLst>
              <a:ext uri="{FF2B5EF4-FFF2-40B4-BE49-F238E27FC236}">
                <a16:creationId xmlns:a16="http://schemas.microsoft.com/office/drawing/2014/main" id="{8CA1C21E-8C00-A834-77DC-D23C8B2198F8}"/>
              </a:ext>
            </a:extLst>
          </p:cNvPr>
          <p:cNvSpPr txBox="1"/>
          <p:nvPr/>
        </p:nvSpPr>
        <p:spPr>
          <a:xfrm>
            <a:off x="3942083" y="0"/>
            <a:ext cx="3352800" cy="4724370"/>
          </a:xfrm>
          <a:prstGeom prst="rect">
            <a:avLst/>
          </a:prstGeom>
          <a:noFill/>
        </p:spPr>
        <p:txBody>
          <a:bodyPr wrap="square" rtlCol="0">
            <a:spAutoFit/>
          </a:bodyPr>
          <a:lstStyle/>
          <a:p>
            <a:pPr indent="182880">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Finally, Israel and those fellow sojourners wishing to follow Yahweh, were allowed to leave their bondage, but after several days, a vengeful Egypt pursued them with an intent to murder the peoples.  Though Israel appeared to be trapped, Yahweh parted the Red Sea and allowed Israel to escape across dry land in the midst of the sea - walls of water on the right and the left.</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82880">
              <a:spcAft>
                <a:spcPts val="252"/>
              </a:spcAft>
            </a:pPr>
            <a:r>
              <a:rPr lang="en-US" sz="1300" b="1" kern="100" spc="-3" dirty="0">
                <a:latin typeface="Times New Roman" panose="02020603050405020304" pitchFamily="18" charset="0"/>
                <a:ea typeface="Calibri" panose="020F0502020204030204" pitchFamily="34" charset="0"/>
                <a:cs typeface="Times New Roman" panose="02020603050405020304" pitchFamily="18" charset="0"/>
              </a:rPr>
              <a:t>When Egypt tried to follow them, Yahweh returned the waters, drowning the host of Egypt - their chariots can still be seen at the bottom of the Red Sea.  This second time did Yahweh save Israel from Egypt and certain death.</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82880">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Then, Yahweh gave Moses and His people the Law at Sinai, so they would know how to live before the King of Heaven.</a:t>
            </a:r>
          </a:p>
          <a:p>
            <a:pPr indent="182880">
              <a:spcAft>
                <a:spcPts val="252"/>
              </a:spcAft>
            </a:pPr>
            <a:endParaRPr lang="en-US" sz="1300" b="1" kern="100" dirty="0">
              <a:latin typeface="Times New Roman" panose="02020603050405020304" pitchFamily="18" charset="0"/>
              <a:ea typeface="Calibri" panose="020F0502020204030204" pitchFamily="34" charset="0"/>
              <a:cs typeface="Times New Roman" panose="02020603050405020304" pitchFamily="18" charset="0"/>
            </a:endParaRPr>
          </a:p>
          <a:p>
            <a:pPr indent="182880">
              <a:spcAft>
                <a:spcPts val="252"/>
              </a:spcAft>
            </a:pPr>
            <a:endParaRPr lang="en-US" sz="1300" b="1" kern="100" dirty="0">
              <a:latin typeface="Times New Roman" panose="02020603050405020304" pitchFamily="18" charset="0"/>
              <a:ea typeface="Calibri" panose="020F0502020204030204" pitchFamily="34" charset="0"/>
              <a:cs typeface="Times New Roman" panose="02020603050405020304" pitchFamily="18" charset="0"/>
            </a:endParaRPr>
          </a:p>
          <a:p>
            <a:pPr indent="182880">
              <a:spcAft>
                <a:spcPts val="252"/>
              </a:spcAft>
            </a:pPr>
            <a:endParaRPr lang="en-US" sz="1300" b="1" kern="100" dirty="0">
              <a:latin typeface="Times New Roman" panose="02020603050405020304" pitchFamily="18" charset="0"/>
              <a:ea typeface="Calibri" panose="020F0502020204030204" pitchFamily="34" charset="0"/>
              <a:cs typeface="Times New Roman" panose="02020603050405020304" pitchFamily="18" charset="0"/>
            </a:endParaRPr>
          </a:p>
          <a:p>
            <a:pPr indent="182880">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000" kern="100" dirty="0">
                <a:latin typeface="Times New Roman" panose="02020603050405020304" pitchFamily="18" charset="0"/>
                <a:ea typeface="Calibri" panose="020F0502020204030204" pitchFamily="34" charset="0"/>
                <a:cs typeface="Times New Roman" panose="02020603050405020304" pitchFamily="18" charset="0"/>
              </a:rPr>
              <a:t>30</a:t>
            </a:r>
          </a:p>
        </p:txBody>
      </p:sp>
      <p:sp>
        <p:nvSpPr>
          <p:cNvPr id="6" name="TextBox 5">
            <a:extLst>
              <a:ext uri="{FF2B5EF4-FFF2-40B4-BE49-F238E27FC236}">
                <a16:creationId xmlns:a16="http://schemas.microsoft.com/office/drawing/2014/main" id="{3C9F2007-76AC-4D4D-4385-C371AE45B14B}"/>
              </a:ext>
            </a:extLst>
          </p:cNvPr>
          <p:cNvSpPr txBox="1"/>
          <p:nvPr/>
        </p:nvSpPr>
        <p:spPr>
          <a:xfrm>
            <a:off x="20319" y="5029200"/>
            <a:ext cx="3352800" cy="4598438"/>
          </a:xfrm>
          <a:prstGeom prst="rect">
            <a:avLst/>
          </a:prstGeom>
          <a:noFill/>
        </p:spPr>
        <p:txBody>
          <a:bodyPr wrap="square" rtlCol="0">
            <a:spAutoFit/>
          </a:bodyPr>
          <a:lstStyle/>
          <a:p>
            <a:pPr marL="72009">
              <a:lnSpc>
                <a:spcPct val="107000"/>
              </a:lnSpc>
              <a:spcAft>
                <a:spcPts val="252"/>
              </a:spcAft>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Participant: __________________</a:t>
            </a:r>
          </a:p>
          <a:p>
            <a:pPr marL="72009" marR="144018" algn="just">
              <a:lnSpc>
                <a:spcPct val="107000"/>
              </a:lnSpc>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1300" b="1" kern="100" baseline="30000" dirty="0">
                <a:latin typeface="Times New Roman" panose="02020603050405020304" pitchFamily="18" charset="0"/>
                <a:ea typeface="Calibri" panose="020F0502020204030204" pitchFamily="34" charset="0"/>
                <a:cs typeface="Times New Roman" panose="02020603050405020304" pitchFamily="18" charset="0"/>
              </a:rPr>
              <a:t>4 </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Hear, Oh Israel: The LORD our God, is one LORD! </a:t>
            </a:r>
            <a:r>
              <a:rPr lang="en-US" sz="1300" b="1" kern="100" baseline="30000" dirty="0">
                <a:latin typeface="Times New Roman" panose="02020603050405020304" pitchFamily="18" charset="0"/>
                <a:ea typeface="Calibri" panose="020F0502020204030204" pitchFamily="34" charset="0"/>
                <a:cs typeface="Times New Roman" panose="02020603050405020304" pitchFamily="18" charset="0"/>
              </a:rPr>
              <a:t>5 </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and thou shalt love the LORD your God with all your heart, with all your soul, and with all your strength. </a:t>
            </a:r>
            <a:r>
              <a:rPr lang="en-US" sz="1300" b="1" kern="100" baseline="30000" dirty="0">
                <a:latin typeface="Times New Roman" panose="02020603050405020304" pitchFamily="18" charset="0"/>
                <a:ea typeface="Calibri" panose="020F0502020204030204" pitchFamily="34" charset="0"/>
                <a:cs typeface="Times New Roman" panose="02020603050405020304" pitchFamily="18" charset="0"/>
              </a:rPr>
              <a:t>6 </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And these words which I command you today shall be in your heart. </a:t>
            </a:r>
            <a:r>
              <a:rPr lang="en-US" sz="1300" b="1" kern="100" baseline="30000" dirty="0">
                <a:latin typeface="Times New Roman" panose="02020603050405020304" pitchFamily="18" charset="0"/>
                <a:ea typeface="Calibri" panose="020F0502020204030204" pitchFamily="34" charset="0"/>
                <a:cs typeface="Times New Roman" panose="02020603050405020304" pitchFamily="18" charset="0"/>
              </a:rPr>
              <a:t>7 </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You shall teach them diligently to your children and shall talk of them when you sit in your house, when you walk by the way when you lie down, and when you rise up. </a:t>
            </a:r>
            <a:r>
              <a:rPr lang="en-US" sz="1300" b="1" kern="100" baseline="30000" dirty="0">
                <a:latin typeface="Times New Roman" panose="02020603050405020304" pitchFamily="18" charset="0"/>
                <a:ea typeface="Calibri" panose="020F0502020204030204" pitchFamily="34" charset="0"/>
                <a:cs typeface="Times New Roman" panose="02020603050405020304" pitchFamily="18" charset="0"/>
              </a:rPr>
              <a:t>8 </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You shall bind them as a sign on your hand, and they shall be as frontlets between your eyes. </a:t>
            </a:r>
            <a:r>
              <a:rPr lang="en-US" sz="1300" b="1" kern="100" baseline="30000" dirty="0">
                <a:latin typeface="Times New Roman" panose="02020603050405020304" pitchFamily="18" charset="0"/>
                <a:ea typeface="Calibri" panose="020F0502020204030204" pitchFamily="34" charset="0"/>
                <a:cs typeface="Times New Roman" panose="02020603050405020304" pitchFamily="18" charset="0"/>
              </a:rPr>
              <a:t>9 </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You shall write them on the doorposts of your house and on your gates. </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(Deuteronomy 6:4-9)</a:t>
            </a:r>
          </a:p>
          <a:p>
            <a:pPr indent="144018">
              <a:lnSpc>
                <a:spcPct val="107000"/>
              </a:lnSpc>
              <a:spcAft>
                <a:spcPts val="252"/>
              </a:spcAft>
            </a:pPr>
            <a:endParaRPr lang="en-US" sz="12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endParaRPr lang="en-US" sz="12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endParaRPr lang="en-US" sz="12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1000" kern="100" dirty="0">
                <a:latin typeface="Times New Roman" panose="02020603050405020304" pitchFamily="18" charset="0"/>
                <a:ea typeface="Calibri" panose="020F0502020204030204" pitchFamily="34" charset="0"/>
                <a:cs typeface="Times New Roman" panose="02020603050405020304" pitchFamily="18" charset="0"/>
              </a:rPr>
              <a:t>						         31</a:t>
            </a:r>
          </a:p>
        </p:txBody>
      </p:sp>
      <p:sp>
        <p:nvSpPr>
          <p:cNvPr id="7" name="TextBox 6">
            <a:extLst>
              <a:ext uri="{FF2B5EF4-FFF2-40B4-BE49-F238E27FC236}">
                <a16:creationId xmlns:a16="http://schemas.microsoft.com/office/drawing/2014/main" id="{62B52035-1968-6034-C0B0-11DF71407890}"/>
              </a:ext>
            </a:extLst>
          </p:cNvPr>
          <p:cNvSpPr txBox="1"/>
          <p:nvPr/>
        </p:nvSpPr>
        <p:spPr>
          <a:xfrm>
            <a:off x="3962400" y="5044980"/>
            <a:ext cx="3352800" cy="4740529"/>
          </a:xfrm>
          <a:prstGeom prst="rect">
            <a:avLst/>
          </a:prstGeom>
          <a:noFill/>
        </p:spPr>
        <p:txBody>
          <a:bodyPr wrap="square" rtlCol="0">
            <a:spAutoFit/>
          </a:bodyPr>
          <a:lstStyle/>
          <a:p>
            <a:pPr marL="72009">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Leader: </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marL="72009" marR="144018" algn="just">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How many levels upon levels of favors did the One Who Encompasses Everything do for us!  Respond to each verse with “Day-a-new, it would have sufficed!”</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marL="100813" indent="-100813">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Verse 1:  	If He had brought us out from Egypt </a:t>
            </a:r>
            <a:r>
              <a:rPr lang="en-US" sz="1300" b="1" i="1" kern="100" dirty="0">
                <a:latin typeface="Times New Roman" panose="02020603050405020304" pitchFamily="18" charset="0"/>
                <a:ea typeface="Calibri" panose="020F0502020204030204" pitchFamily="34" charset="0"/>
                <a:cs typeface="Times New Roman" panose="02020603050405020304" pitchFamily="18" charset="0"/>
              </a:rPr>
              <a:t>and</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had not carried out judgments against the Egyptians - </a:t>
            </a:r>
            <a:r>
              <a:rPr lang="en-US" sz="1300" b="1" i="1" kern="100" dirty="0">
                <a:latin typeface="Times New Roman" panose="02020603050405020304" pitchFamily="18" charset="0"/>
                <a:ea typeface="Calibri" panose="020F0502020204030204" pitchFamily="34" charset="0"/>
                <a:cs typeface="Times New Roman" panose="02020603050405020304" pitchFamily="18" charset="0"/>
              </a:rPr>
              <a:t>Dayenu, it would have sufficed! 	</a:t>
            </a:r>
            <a:endParaRPr lang="en-US" sz="1300" i="1" kern="100" dirty="0">
              <a:latin typeface="Times New Roman" panose="02020603050405020304" pitchFamily="18" charset="0"/>
              <a:ea typeface="Calibri" panose="020F0502020204030204" pitchFamily="34" charset="0"/>
              <a:cs typeface="Times New Roman" panose="02020603050405020304" pitchFamily="18" charset="0"/>
            </a:endParaRPr>
          </a:p>
          <a:p>
            <a:pPr marL="100813" indent="-100813">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Verse 2:  	If He had carried out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judg-ments</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against them </a:t>
            </a:r>
            <a:r>
              <a:rPr lang="en-US" sz="1300" b="1" i="1" kern="100" dirty="0">
                <a:latin typeface="Times New Roman" panose="02020603050405020304" pitchFamily="18" charset="0"/>
                <a:ea typeface="Calibri" panose="020F0502020204030204" pitchFamily="34" charset="0"/>
                <a:cs typeface="Times New Roman" panose="02020603050405020304" pitchFamily="18" charset="0"/>
              </a:rPr>
              <a:t>and</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not against their idols - </a:t>
            </a:r>
            <a:r>
              <a:rPr lang="en-US" sz="1300" b="1" i="1" kern="100" dirty="0">
                <a:latin typeface="Times New Roman" panose="02020603050405020304" pitchFamily="18" charset="0"/>
                <a:ea typeface="Calibri" panose="020F0502020204030204" pitchFamily="34" charset="0"/>
                <a:cs typeface="Times New Roman" panose="02020603050405020304" pitchFamily="18" charset="0"/>
              </a:rPr>
              <a:t>Dayenu, it would have sufficed! </a:t>
            </a:r>
            <a:endParaRPr lang="en-US" sz="1300" i="1" kern="100" dirty="0">
              <a:latin typeface="Times New Roman" panose="02020603050405020304" pitchFamily="18" charset="0"/>
              <a:ea typeface="Calibri" panose="020F0502020204030204" pitchFamily="34" charset="0"/>
              <a:cs typeface="Times New Roman" panose="02020603050405020304" pitchFamily="18" charset="0"/>
            </a:endParaRPr>
          </a:p>
          <a:p>
            <a:pPr marL="100813" indent="-100813">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Verse 3:  	If He had destroyed their idols </a:t>
            </a:r>
            <a:r>
              <a:rPr lang="en-US" sz="1300" b="1" i="1" kern="100" dirty="0">
                <a:latin typeface="Times New Roman" panose="02020603050405020304" pitchFamily="18" charset="0"/>
                <a:ea typeface="Calibri" panose="020F0502020204030204" pitchFamily="34" charset="0"/>
                <a:cs typeface="Times New Roman" panose="02020603050405020304" pitchFamily="18" charset="0"/>
              </a:rPr>
              <a:t>and</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had not given us their wealth - </a:t>
            </a:r>
            <a:r>
              <a:rPr lang="en-US" sz="1300" b="1" i="1" kern="100" dirty="0">
                <a:latin typeface="Times New Roman" panose="02020603050405020304" pitchFamily="18" charset="0"/>
                <a:ea typeface="Calibri" panose="020F0502020204030204" pitchFamily="34" charset="0"/>
                <a:cs typeface="Times New Roman" panose="02020603050405020304" pitchFamily="18" charset="0"/>
              </a:rPr>
              <a:t>Dayenu, it would have sufficed!</a:t>
            </a:r>
            <a:endParaRPr lang="en-US" sz="1300" i="1" kern="100" dirty="0">
              <a:latin typeface="Times New Roman" panose="02020603050405020304" pitchFamily="18" charset="0"/>
              <a:ea typeface="Calibri" panose="020F0502020204030204" pitchFamily="34" charset="0"/>
              <a:cs typeface="Times New Roman" panose="02020603050405020304" pitchFamily="18" charset="0"/>
            </a:endParaRPr>
          </a:p>
          <a:p>
            <a:pPr marL="100813" indent="-100813">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Verse 4:  	If He had given us their wealth, and had not split the sea for us - </a:t>
            </a:r>
            <a:r>
              <a:rPr lang="en-US" sz="1300" b="1" i="1" kern="100" dirty="0">
                <a:latin typeface="Times New Roman" panose="02020603050405020304" pitchFamily="18" charset="0"/>
                <a:ea typeface="Calibri" panose="020F0502020204030204" pitchFamily="34" charset="0"/>
                <a:cs typeface="Times New Roman" panose="02020603050405020304" pitchFamily="18" charset="0"/>
              </a:rPr>
              <a:t>Dayenu, it would have sufficed!</a:t>
            </a:r>
          </a:p>
          <a:p>
            <a:pPr marL="100813" marR="0" lvl="0" indent="-100813" algn="l" defTabSz="457200" rtl="0" eaLnBrk="1" fontAlgn="auto" latinLnBrk="0" hangingPunct="1">
              <a:lnSpc>
                <a:spcPct val="95000"/>
              </a:lnSpc>
              <a:spcBef>
                <a:spcPts val="0"/>
              </a:spcBef>
              <a:spcAft>
                <a:spcPts val="252"/>
              </a:spcAft>
              <a:buClrTx/>
              <a:buSzTx/>
              <a:buFontTx/>
              <a:buNone/>
              <a:tabLst/>
              <a:defRPr/>
            </a:pPr>
            <a:r>
              <a:rPr kumimoji="0" lang="en-US" sz="130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Verse 5:  	If He had split the sea for us </a:t>
            </a:r>
            <a:r>
              <a:rPr kumimoji="0" lang="en-US" sz="1300" b="1" i="1"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and</a:t>
            </a:r>
            <a:r>
              <a:rPr kumimoji="0" lang="en-US" sz="1300" b="1"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had not taken us through it on dry land - Dayenu, it would have sufficed!      </a:t>
            </a:r>
            <a:r>
              <a:rPr kumimoji="0" lang="en-US" sz="1000" i="0"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32</a:t>
            </a:r>
          </a:p>
        </p:txBody>
      </p:sp>
    </p:spTree>
    <p:extLst>
      <p:ext uri="{BB962C8B-B14F-4D97-AF65-F5344CB8AC3E}">
        <p14:creationId xmlns:p14="http://schemas.microsoft.com/office/powerpoint/2010/main" val="709401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FACF07-72B3-A7D3-9823-04ED7473C605}"/>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2CFE9CD0-61EE-4772-497D-7195B8128B76}"/>
              </a:ext>
            </a:extLst>
          </p:cNvPr>
          <p:cNvSpPr/>
          <p:nvPr/>
        </p:nvSpPr>
        <p:spPr>
          <a:xfrm>
            <a:off x="0" y="0"/>
            <a:ext cx="7294881" cy="960120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 name="Straight Connector 2">
            <a:extLst>
              <a:ext uri="{FF2B5EF4-FFF2-40B4-BE49-F238E27FC236}">
                <a16:creationId xmlns:a16="http://schemas.microsoft.com/office/drawing/2014/main" id="{E66CA998-8CC9-4657-4281-1C3164DC05B1}"/>
              </a:ext>
            </a:extLst>
          </p:cNvPr>
          <p:cNvCxnSpPr>
            <a:cxnSpLocks/>
            <a:stCxn id="12" idx="0"/>
            <a:endCxn id="12" idx="2"/>
          </p:cNvCxnSpPr>
          <p:nvPr/>
        </p:nvCxnSpPr>
        <p:spPr>
          <a:xfrm>
            <a:off x="3647441" y="0"/>
            <a:ext cx="0" cy="9601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F0DFC303-BF8B-B9BA-A080-FBD14171E8A8}"/>
              </a:ext>
            </a:extLst>
          </p:cNvPr>
          <p:cNvCxnSpPr>
            <a:cxnSpLocks/>
            <a:stCxn id="12" idx="3"/>
            <a:endCxn id="12" idx="1"/>
          </p:cNvCxnSpPr>
          <p:nvPr/>
        </p:nvCxnSpPr>
        <p:spPr>
          <a:xfrm flipH="1">
            <a:off x="0" y="4800600"/>
            <a:ext cx="7294881"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E44932B3-58C4-8D59-DC78-7F1E3516DF66}"/>
              </a:ext>
            </a:extLst>
          </p:cNvPr>
          <p:cNvSpPr txBox="1"/>
          <p:nvPr/>
        </p:nvSpPr>
        <p:spPr>
          <a:xfrm>
            <a:off x="0" y="0"/>
            <a:ext cx="3352800" cy="4932953"/>
          </a:xfrm>
          <a:prstGeom prst="rect">
            <a:avLst/>
          </a:prstGeom>
          <a:noFill/>
        </p:spPr>
        <p:txBody>
          <a:bodyPr wrap="square" rtlCol="0">
            <a:spAutoFit/>
          </a:bodyPr>
          <a:lstStyle/>
          <a:p>
            <a:pPr marL="100813" indent="-100813">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Verse 6:  	If He had taken us through the sea on dry land </a:t>
            </a:r>
            <a:r>
              <a:rPr lang="en-US" sz="1300" b="1" i="1" kern="100" dirty="0">
                <a:latin typeface="Times New Roman" panose="02020603050405020304" pitchFamily="18" charset="0"/>
                <a:ea typeface="Calibri" panose="020F0502020204030204" pitchFamily="34" charset="0"/>
                <a:cs typeface="Times New Roman" panose="02020603050405020304" pitchFamily="18" charset="0"/>
              </a:rPr>
              <a:t>and</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had not drowned our oppressors in it - Dayenu, it would have sufficed!</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marL="100813" indent="-100813">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Verse 7:  	If He had drowned our oppressors in it </a:t>
            </a:r>
            <a:r>
              <a:rPr lang="en-US" sz="1300" b="1" i="1" kern="100" dirty="0">
                <a:latin typeface="Times New Roman" panose="02020603050405020304" pitchFamily="18" charset="0"/>
                <a:ea typeface="Calibri" panose="020F0502020204030204" pitchFamily="34" charset="0"/>
                <a:cs typeface="Times New Roman" panose="02020603050405020304" pitchFamily="18" charset="0"/>
              </a:rPr>
              <a:t>and</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had not supplied our needs in the desert for forty years - Dayenu, it would have sufficed!</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marL="100813" indent="-100813">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Verse 8:  	If He had fed us the manna </a:t>
            </a:r>
            <a:r>
              <a:rPr lang="en-US" sz="1300" b="1" i="1" kern="100" dirty="0">
                <a:latin typeface="Times New Roman" panose="02020603050405020304" pitchFamily="18" charset="0"/>
                <a:ea typeface="Calibri" panose="020F0502020204030204" pitchFamily="34" charset="0"/>
                <a:cs typeface="Times New Roman" panose="02020603050405020304" pitchFamily="18" charset="0"/>
              </a:rPr>
              <a:t>and</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had not given us the Sabbath - Dayenu, it would have sufficed!</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marL="100813" indent="-100813">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Verse 9:  	If He had given us the Sabbath </a:t>
            </a:r>
            <a:r>
              <a:rPr lang="en-US" sz="1300" b="1" i="1" kern="100" dirty="0">
                <a:latin typeface="Times New Roman" panose="02020603050405020304" pitchFamily="18" charset="0"/>
                <a:ea typeface="Calibri" panose="020F0502020204030204" pitchFamily="34" charset="0"/>
                <a:cs typeface="Times New Roman" panose="02020603050405020304" pitchFamily="18" charset="0"/>
              </a:rPr>
              <a:t>and</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had not brought us into the land of Israel - Dayenu, it would have sufficed!</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marL="100813" indent="-100813">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Verse 10:  	He has done all this </a:t>
            </a:r>
            <a:r>
              <a:rPr lang="en-US" sz="1300" b="1" i="1" kern="100" dirty="0">
                <a:latin typeface="Times New Roman" panose="02020603050405020304" pitchFamily="18" charset="0"/>
                <a:ea typeface="Calibri" panose="020F0502020204030204" pitchFamily="34" charset="0"/>
                <a:cs typeface="Times New Roman" panose="02020603050405020304" pitchFamily="18" charset="0"/>
              </a:rPr>
              <a:t>AND</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given us His Law, </a:t>
            </a:r>
            <a:r>
              <a:rPr lang="en-US" sz="1300" b="1" i="1" kern="100" dirty="0">
                <a:latin typeface="Times New Roman" panose="02020603050405020304" pitchFamily="18" charset="0"/>
                <a:ea typeface="Calibri" panose="020F0502020204030204" pitchFamily="34" charset="0"/>
                <a:cs typeface="Times New Roman" panose="02020603050405020304" pitchFamily="18" charset="0"/>
              </a:rPr>
              <a:t>AND</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promised us a savior, Yeshua Hamashiach, our Messiah, who was killed and became </a:t>
            </a:r>
            <a:r>
              <a:rPr lang="en-US" sz="1300" b="1" i="1" kern="100" dirty="0">
                <a:latin typeface="Times New Roman" panose="02020603050405020304" pitchFamily="18" charset="0"/>
                <a:ea typeface="Calibri" panose="020F0502020204030204" pitchFamily="34" charset="0"/>
                <a:cs typeface="Times New Roman" panose="02020603050405020304" pitchFamily="18" charset="0"/>
              </a:rPr>
              <a:t>THE</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Passover lamb - the same will stay the hand of the final death to those who believe and obey.</a:t>
            </a:r>
          </a:p>
          <a:p>
            <a:pPr marL="100813" indent="-100813">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0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000" kern="100" dirty="0">
                <a:latin typeface="Times New Roman" panose="02020603050405020304" pitchFamily="18" charset="0"/>
                <a:ea typeface="Calibri" panose="020F0502020204030204" pitchFamily="34" charset="0"/>
                <a:cs typeface="Times New Roman" panose="02020603050405020304" pitchFamily="18" charset="0"/>
              </a:rPr>
              <a:t>33</a:t>
            </a:r>
          </a:p>
        </p:txBody>
      </p:sp>
      <p:sp>
        <p:nvSpPr>
          <p:cNvPr id="4" name="TextBox 3">
            <a:extLst>
              <a:ext uri="{FF2B5EF4-FFF2-40B4-BE49-F238E27FC236}">
                <a16:creationId xmlns:a16="http://schemas.microsoft.com/office/drawing/2014/main" id="{AEC87CB5-F09C-1F6E-BF44-C6E7621532D1}"/>
              </a:ext>
            </a:extLst>
          </p:cNvPr>
          <p:cNvSpPr txBox="1"/>
          <p:nvPr/>
        </p:nvSpPr>
        <p:spPr>
          <a:xfrm>
            <a:off x="3962400" y="0"/>
            <a:ext cx="3352800" cy="4787144"/>
          </a:xfrm>
          <a:prstGeom prst="rect">
            <a:avLst/>
          </a:prstGeom>
          <a:noFill/>
        </p:spPr>
        <p:txBody>
          <a:bodyPr wrap="square" rtlCol="0">
            <a:spAutoFit/>
          </a:bodyPr>
          <a:lstStyle/>
          <a:p>
            <a:pPr>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The Third Cup - Cup of Redemption</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252"/>
              </a:spcAft>
            </a:pPr>
            <a:r>
              <a:rPr lang="en-US" sz="400" kern="100" dirty="0">
                <a:latin typeface="Times New Roman" panose="02020603050405020304" pitchFamily="18" charset="0"/>
                <a:ea typeface="Calibri" panose="020F0502020204030204" pitchFamily="34" charset="0"/>
                <a:cs typeface="Times New Roman" panose="02020603050405020304" pitchFamily="18" charset="0"/>
              </a:rPr>
              <a:t> </a:t>
            </a:r>
          </a:p>
          <a:p>
            <a:pPr indent="144018">
              <a:lnSpc>
                <a:spcPct val="107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Once the meal is complete - Leader raise your cup of wine</a:t>
            </a:r>
          </a:p>
          <a:p>
            <a:pPr>
              <a:lnSpc>
                <a:spcPct val="107000"/>
              </a:lnSpc>
              <a:spcAft>
                <a:spcPts val="252"/>
              </a:spcAft>
            </a:pPr>
            <a:r>
              <a:rPr lang="en-US" sz="400" kern="100" dirty="0">
                <a:latin typeface="Times New Roman" panose="02020603050405020304" pitchFamily="18" charset="0"/>
                <a:ea typeface="Calibri" panose="020F0502020204030204" pitchFamily="34" charset="0"/>
                <a:cs typeface="Times New Roman" panose="02020603050405020304" pitchFamily="18" charset="0"/>
              </a:rPr>
              <a:t> </a:t>
            </a:r>
          </a:p>
          <a:p>
            <a:pPr indent="182880">
              <a:lnSpc>
                <a:spcPct val="107000"/>
              </a:lnSpc>
              <a:spcAft>
                <a:spcPts val="252"/>
              </a:spcAft>
            </a:pPr>
            <a:r>
              <a:rPr kumimoji="0" lang="en-US" sz="1300" b="0" i="1"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Participant: ________________ </a:t>
            </a:r>
          </a:p>
          <a:p>
            <a:pPr marL="171450" indent="182563">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Likewise, He also took the cup after supper, saying, 'This is the new covenant in My blood, which is shed for you'</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(Luke 22:20). </a:t>
            </a:r>
          </a:p>
          <a:p>
            <a:pPr indent="182880">
              <a:lnSpc>
                <a:spcPct val="107000"/>
              </a:lnSpc>
              <a:spcAft>
                <a:spcPts val="252"/>
              </a:spcAft>
            </a:pPr>
            <a:endParaRPr lang="en-US" sz="1000" kern="100" dirty="0">
              <a:latin typeface="Times New Roman" panose="02020603050405020304" pitchFamily="18" charset="0"/>
              <a:ea typeface="Calibri" panose="020F0502020204030204" pitchFamily="34" charset="0"/>
              <a:cs typeface="Times New Roman" panose="02020603050405020304" pitchFamily="18" charset="0"/>
            </a:endParaRPr>
          </a:p>
          <a:p>
            <a:pPr indent="182880">
              <a:lnSpc>
                <a:spcPct val="107000"/>
              </a:lnSpc>
              <a:spcAft>
                <a:spcPts val="252"/>
              </a:spcAft>
            </a:pPr>
            <a:r>
              <a:rPr kumimoji="0" lang="en-US" sz="1300" b="0" i="1" u="none" strike="noStrike" kern="1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Participant: ________________</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marL="171450" indent="171450">
              <a:lnSpc>
                <a:spcPct val="107000"/>
              </a:lnSpc>
              <a:spcAft>
                <a:spcPts val="252"/>
              </a:spcAft>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100" baseline="30000" dirty="0">
                <a:latin typeface="Times New Roman" panose="02020603050405020304" pitchFamily="18" charset="0"/>
                <a:ea typeface="Calibri" panose="020F0502020204030204" pitchFamily="34" charset="0"/>
                <a:cs typeface="Times New Roman" panose="02020603050405020304" pitchFamily="18" charset="0"/>
              </a:rPr>
              <a:t>27 </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Then He took the cup, and gave thanks, and gave it to the disciples and said, 'Drink from it, all of you. </a:t>
            </a:r>
            <a:r>
              <a:rPr lang="en-US" sz="1300" b="1" kern="100" baseline="30000" dirty="0">
                <a:latin typeface="Times New Roman" panose="02020603050405020304" pitchFamily="18" charset="0"/>
                <a:ea typeface="Calibri" panose="020F0502020204030204" pitchFamily="34" charset="0"/>
                <a:cs typeface="Times New Roman" panose="02020603050405020304" pitchFamily="18" charset="0"/>
              </a:rPr>
              <a:t>28 </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For this is My blood of the new covenant, which is shed for many for the remission of sins. </a:t>
            </a:r>
            <a:r>
              <a:rPr lang="en-US" sz="1300" b="1" kern="100" baseline="30000" dirty="0">
                <a:latin typeface="Times New Roman" panose="02020603050405020304" pitchFamily="18" charset="0"/>
                <a:ea typeface="Calibri" panose="020F0502020204030204" pitchFamily="34" charset="0"/>
                <a:cs typeface="Times New Roman" panose="02020603050405020304" pitchFamily="18" charset="0"/>
              </a:rPr>
              <a:t>29 </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But I say to you; I will not drink of this fruit of the vine from now on until that day when I drink it new with you in my Father's kingdom.'</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(Matthew 26:27-29)</a:t>
            </a:r>
          </a:p>
          <a:p>
            <a:pPr marL="171450" indent="171450">
              <a:lnSpc>
                <a:spcPct val="107000"/>
              </a:lnSpc>
              <a:spcAft>
                <a:spcPts val="252"/>
              </a:spcAft>
            </a:pPr>
            <a:r>
              <a:rPr lang="en-US" sz="1000" kern="100" dirty="0">
                <a:latin typeface="Times New Roman" panose="02020603050405020304" pitchFamily="18" charset="0"/>
                <a:ea typeface="Calibri" panose="020F0502020204030204" pitchFamily="34" charset="0"/>
                <a:cs typeface="Times New Roman" panose="02020603050405020304" pitchFamily="18" charset="0"/>
              </a:rPr>
              <a:t>						         34</a:t>
            </a:r>
          </a:p>
        </p:txBody>
      </p:sp>
      <p:sp>
        <p:nvSpPr>
          <p:cNvPr id="6" name="TextBox 5">
            <a:extLst>
              <a:ext uri="{FF2B5EF4-FFF2-40B4-BE49-F238E27FC236}">
                <a16:creationId xmlns:a16="http://schemas.microsoft.com/office/drawing/2014/main" id="{D4D476B9-738E-597F-AB8E-ADF39B4429ED}"/>
              </a:ext>
            </a:extLst>
          </p:cNvPr>
          <p:cNvSpPr txBox="1"/>
          <p:nvPr/>
        </p:nvSpPr>
        <p:spPr>
          <a:xfrm>
            <a:off x="20319" y="5029200"/>
            <a:ext cx="3352800" cy="4597284"/>
          </a:xfrm>
          <a:prstGeom prst="rect">
            <a:avLst/>
          </a:prstGeom>
          <a:noFill/>
        </p:spPr>
        <p:txBody>
          <a:bodyPr wrap="square" rtlCol="0">
            <a:spAutoFit/>
          </a:bodyPr>
          <a:lstStyle/>
          <a:p>
            <a:pPr indent="182880">
              <a:lnSpc>
                <a:spcPct val="107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Participant: ________________</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marL="57150" indent="142875">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For my flesh is food indeed, and My blood is drink indeed. He who eats My flesh and drinks My blood abides in Me, and I in him. As the living Father sent Me, and I live because of the Father, so he who feeds on Me will live because of Me.</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(John 6:55-57)</a:t>
            </a:r>
          </a:p>
          <a:p>
            <a:pPr marL="72009" marR="144018" algn="just">
              <a:lnSpc>
                <a:spcPct val="107000"/>
              </a:lnSpc>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marL="72009" indent="182880">
              <a:lnSpc>
                <a:spcPct val="107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Leader: </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marR="144018" indent="114300" algn="just">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Today, we celebrate that Yeshua, our Lord, has redeemed us and purchased us from the hand of the enemy. We have been bought with a price, and each one of us our more valuable to Him than the finest jewels. We have been called to be His Bride. Let us say the blessing over the Cup of Redemption and remember just how high that price was for our redemption.</a:t>
            </a:r>
          </a:p>
          <a:p>
            <a:pPr marR="144018" indent="114300" algn="just">
              <a:lnSpc>
                <a:spcPct val="107000"/>
              </a:lnSpc>
              <a:spcAft>
                <a:spcPts val="252"/>
              </a:spcAft>
            </a:pPr>
            <a:endParaRPr lang="en-US" sz="1100" b="1" kern="100" dirty="0">
              <a:latin typeface="Times New Roman" panose="02020603050405020304" pitchFamily="18" charset="0"/>
              <a:ea typeface="Calibri" panose="020F0502020204030204" pitchFamily="34" charset="0"/>
              <a:cs typeface="Times New Roman" panose="02020603050405020304" pitchFamily="18" charset="0"/>
            </a:endParaRPr>
          </a:p>
          <a:p>
            <a:pPr marR="144018" indent="114300" algn="just">
              <a:lnSpc>
                <a:spcPct val="107000"/>
              </a:lnSpc>
              <a:spcAft>
                <a:spcPts val="252"/>
              </a:spcAft>
            </a:pPr>
            <a:endParaRPr lang="en-US" sz="1100" b="1" kern="100" dirty="0">
              <a:latin typeface="Times New Roman" panose="02020603050405020304" pitchFamily="18" charset="0"/>
              <a:ea typeface="Calibri" panose="020F0502020204030204" pitchFamily="34" charset="0"/>
              <a:cs typeface="Times New Roman" panose="02020603050405020304" pitchFamily="18" charset="0"/>
            </a:endParaRPr>
          </a:p>
          <a:p>
            <a:pPr marR="144018" indent="114300" algn="just">
              <a:lnSpc>
                <a:spcPct val="107000"/>
              </a:lnSpc>
              <a:spcAft>
                <a:spcPts val="252"/>
              </a:spcAft>
            </a:pPr>
            <a:r>
              <a:rPr lang="en-US" sz="11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0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000" kern="100" dirty="0">
                <a:latin typeface="Times New Roman" panose="02020603050405020304" pitchFamily="18" charset="0"/>
                <a:ea typeface="Calibri" panose="020F0502020204030204" pitchFamily="34" charset="0"/>
                <a:cs typeface="Times New Roman" panose="02020603050405020304" pitchFamily="18" charset="0"/>
              </a:rPr>
              <a:t>35</a:t>
            </a:r>
          </a:p>
        </p:txBody>
      </p:sp>
      <p:sp>
        <p:nvSpPr>
          <p:cNvPr id="7" name="TextBox 6">
            <a:extLst>
              <a:ext uri="{FF2B5EF4-FFF2-40B4-BE49-F238E27FC236}">
                <a16:creationId xmlns:a16="http://schemas.microsoft.com/office/drawing/2014/main" id="{0D87767B-50BE-C9C1-DFC9-B45D9E893F6A}"/>
              </a:ext>
            </a:extLst>
          </p:cNvPr>
          <p:cNvSpPr txBox="1"/>
          <p:nvPr/>
        </p:nvSpPr>
        <p:spPr>
          <a:xfrm>
            <a:off x="3921764" y="5029200"/>
            <a:ext cx="3352800" cy="4694042"/>
          </a:xfrm>
          <a:prstGeom prst="rect">
            <a:avLst/>
          </a:prstGeom>
          <a:noFill/>
        </p:spPr>
        <p:txBody>
          <a:bodyPr wrap="square" rtlCol="0">
            <a:spAutoFit/>
          </a:bodyPr>
          <a:lstStyle/>
          <a:p>
            <a:pPr algn="r">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בָּ</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רוּך</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אַת</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ָּה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ה</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אֱלֹהֵינו</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מֶלֶך</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הָעוֹלָם</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בּוֹרֵא</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פְּ</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רִי</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הַג</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פֶן</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252"/>
              </a:spcAft>
            </a:pPr>
            <a:r>
              <a:rPr lang="en-US" sz="1300" kern="100" dirty="0">
                <a:latin typeface="Times New Roman" panose="02020603050405020304" pitchFamily="18" charset="0"/>
                <a:ea typeface="Calibri" panose="020F0502020204030204" pitchFamily="34" charset="0"/>
                <a:cs typeface="Times New Roman" panose="02020603050405020304" pitchFamily="18" charset="0"/>
              </a:rPr>
              <a:t>(Baruch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ata</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Adonai,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Eloheinu</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melech</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ha’olam</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bo’rei</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pri</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kern="100" dirty="0" err="1">
                <a:latin typeface="Times New Roman" panose="02020603050405020304" pitchFamily="18" charset="0"/>
                <a:ea typeface="Calibri" panose="020F0502020204030204" pitchFamily="34" charset="0"/>
                <a:cs typeface="Times New Roman" panose="02020603050405020304" pitchFamily="18" charset="0"/>
              </a:rPr>
              <a:t>ha’gafen</a:t>
            </a:r>
            <a:r>
              <a:rPr lang="en-US" sz="1300" kern="100" dirty="0">
                <a:latin typeface="Times New Roman" panose="02020603050405020304" pitchFamily="18" charset="0"/>
                <a:ea typeface="Calibri" panose="020F0502020204030204" pitchFamily="34" charset="0"/>
                <a:cs typeface="Times New Roman" panose="02020603050405020304" pitchFamily="18" charset="0"/>
              </a:rPr>
              <a:t>.)</a:t>
            </a:r>
          </a:p>
          <a:p>
            <a:pPr algn="ctr">
              <a:lnSpc>
                <a:spcPct val="107000"/>
              </a:lnSpc>
              <a:spcAft>
                <a:spcPts val="252"/>
              </a:spcAft>
            </a:pPr>
            <a:r>
              <a:rPr lang="en-US" sz="400" kern="100" dirty="0">
                <a:latin typeface="Times New Roman" panose="02020603050405020304" pitchFamily="18" charset="0"/>
                <a:ea typeface="Calibri" panose="020F0502020204030204" pitchFamily="34" charset="0"/>
                <a:cs typeface="Times New Roman" panose="02020603050405020304" pitchFamily="18" charset="0"/>
              </a:rPr>
              <a:t> </a:t>
            </a:r>
          </a:p>
          <a:p>
            <a:pPr algn="ctr">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(Bah-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rookh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tah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ah-doh-nigh                eh-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loh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-hay-</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noo</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meh-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lekh</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hah-oh-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lahm</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boh</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-ray   </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pree</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   hah-gah-</a:t>
            </a:r>
            <a:r>
              <a:rPr lang="en-US" sz="1300" b="1" kern="100" dirty="0" err="1">
                <a:latin typeface="Times New Roman" panose="02020603050405020304" pitchFamily="18" charset="0"/>
                <a:ea typeface="Calibri" panose="020F0502020204030204" pitchFamily="34" charset="0"/>
                <a:cs typeface="Times New Roman" panose="02020603050405020304" pitchFamily="18" charset="0"/>
              </a:rPr>
              <a:t>fehn</a:t>
            </a: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07000"/>
              </a:lnSpc>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BLESSED are You, Adonai, our Elohim, King of the universe, Who creates the fruit of the vine.</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400" b="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1300" i="1" kern="100" dirty="0">
                <a:latin typeface="Times New Roman" panose="02020603050405020304" pitchFamily="18" charset="0"/>
                <a:ea typeface="Calibri" panose="020F0502020204030204" pitchFamily="34" charset="0"/>
                <a:cs typeface="Times New Roman" panose="02020603050405020304" pitchFamily="18" charset="0"/>
              </a:rPr>
              <a:t>Everyone takes a sip from their glass.</a:t>
            </a:r>
            <a:endParaRPr lang="en-US" sz="13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400" i="1" kern="100" dirty="0">
                <a:latin typeface="Times New Roman" panose="02020603050405020304" pitchFamily="18" charset="0"/>
                <a:ea typeface="Calibri" panose="020F0502020204030204" pitchFamily="34" charset="0"/>
                <a:cs typeface="Times New Roman" panose="02020603050405020304" pitchFamily="18" charset="0"/>
              </a:rPr>
              <a:t> </a:t>
            </a:r>
            <a:endParaRPr lang="en-US" sz="400"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1300" b="1" kern="100" dirty="0">
                <a:latin typeface="Times New Roman" panose="02020603050405020304" pitchFamily="18" charset="0"/>
                <a:ea typeface="Calibri" panose="020F0502020204030204" pitchFamily="34" charset="0"/>
                <a:cs typeface="Times New Roman" panose="02020603050405020304" pitchFamily="18" charset="0"/>
              </a:rPr>
              <a:t>BLESSED are You, Adonai, our Elohim, King of the universe, and thank you, Father, for loving us so much that You sent us Your only Begotten Son as the payment to redeem us from sin.  Amen.</a:t>
            </a:r>
          </a:p>
          <a:p>
            <a:pPr indent="144018">
              <a:lnSpc>
                <a:spcPct val="107000"/>
              </a:lnSpc>
              <a:spcAft>
                <a:spcPts val="252"/>
              </a:spcAft>
            </a:pPr>
            <a:endParaRPr lang="en-US" sz="1200" b="1"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endParaRPr lang="en-US" sz="1200" b="1" kern="100" dirty="0">
              <a:latin typeface="Times New Roman" panose="02020603050405020304" pitchFamily="18" charset="0"/>
              <a:ea typeface="Calibri" panose="020F0502020204030204" pitchFamily="34" charset="0"/>
              <a:cs typeface="Times New Roman" panose="02020603050405020304" pitchFamily="18" charset="0"/>
            </a:endParaRPr>
          </a:p>
          <a:p>
            <a:pPr indent="144018">
              <a:lnSpc>
                <a:spcPct val="107000"/>
              </a:lnSpc>
              <a:spcAft>
                <a:spcPts val="252"/>
              </a:spcAft>
            </a:pPr>
            <a:r>
              <a:rPr lang="en-US" sz="1200" kern="100" dirty="0">
                <a:latin typeface="Times New Roman" panose="02020603050405020304" pitchFamily="18" charset="0"/>
                <a:ea typeface="Calibri" panose="020F0502020204030204" pitchFamily="34" charset="0"/>
                <a:cs typeface="Times New Roman" panose="02020603050405020304" pitchFamily="18" charset="0"/>
              </a:rPr>
              <a:t>	</a:t>
            </a:r>
            <a:r>
              <a:rPr lang="en-US" sz="1000" kern="100" dirty="0">
                <a:latin typeface="Times New Roman" panose="02020603050405020304" pitchFamily="18" charset="0"/>
                <a:ea typeface="Calibri" panose="020F0502020204030204" pitchFamily="34" charset="0"/>
                <a:cs typeface="Times New Roman" panose="02020603050405020304" pitchFamily="18" charset="0"/>
              </a:rPr>
              <a:t>					         36</a:t>
            </a:r>
          </a:p>
        </p:txBody>
      </p:sp>
    </p:spTree>
    <p:extLst>
      <p:ext uri="{BB962C8B-B14F-4D97-AF65-F5344CB8AC3E}">
        <p14:creationId xmlns:p14="http://schemas.microsoft.com/office/powerpoint/2010/main" val="62213851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23302</TotalTime>
  <Words>6386</Words>
  <Application>Microsoft Office PowerPoint</Application>
  <PresentationFormat>Custom</PresentationFormat>
  <Paragraphs>320</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Booyah Bob</dc:creator>
  <cp:lastModifiedBy>Robert Keck</cp:lastModifiedBy>
  <cp:revision>22</cp:revision>
  <cp:lastPrinted>2024-11-30T00:19:38Z</cp:lastPrinted>
  <dcterms:created xsi:type="dcterms:W3CDTF">2018-03-02T20:07:53Z</dcterms:created>
  <dcterms:modified xsi:type="dcterms:W3CDTF">2025-01-22T20:17:56Z</dcterms:modified>
</cp:coreProperties>
</file>